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2"/>
  </p:notesMasterIdLst>
  <p:handoutMasterIdLst>
    <p:handoutMasterId r:id="rId33"/>
  </p:handoutMasterIdLst>
  <p:sldIdLst>
    <p:sldId id="256" r:id="rId2"/>
    <p:sldId id="257" r:id="rId3"/>
    <p:sldId id="285"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2" r:id="rId20"/>
    <p:sldId id="301" r:id="rId21"/>
    <p:sldId id="304" r:id="rId22"/>
    <p:sldId id="305" r:id="rId23"/>
    <p:sldId id="306" r:id="rId24"/>
    <p:sldId id="307" r:id="rId25"/>
    <p:sldId id="308" r:id="rId26"/>
    <p:sldId id="310" r:id="rId27"/>
    <p:sldId id="311" r:id="rId28"/>
    <p:sldId id="309" r:id="rId29"/>
    <p:sldId id="312" r:id="rId30"/>
    <p:sldId id="284" r:id="rId3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A09071-FD08-A216-E915-6F6D224A352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sz="11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89F7D66-FDC1-1D8C-72F1-827023B8E2C5}"/>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100">
                <a:latin typeface="Arial" panose="020B0604020202020204" pitchFamily="34" charset="0"/>
                <a:cs typeface="Arial" panose="020B0604020202020204" pitchFamily="34" charset="0"/>
              </a:rPr>
              <a:t>2/26/2023 am</a:t>
            </a:r>
          </a:p>
        </p:txBody>
      </p:sp>
      <p:sp>
        <p:nvSpPr>
          <p:cNvPr id="4" name="Footer Placeholder 3">
            <a:extLst>
              <a:ext uri="{FF2B5EF4-FFF2-40B4-BE49-F238E27FC236}">
                <a16:creationId xmlns:a16="http://schemas.microsoft.com/office/drawing/2014/main" id="{93416F77-DB27-B720-61F1-9F6FBAB01889}"/>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1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F7D5D795-DD9D-D8CE-4B8C-DB7946E3DF79}"/>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74F9DE9-06C7-4EEB-A3F7-73BCC29090A9}" type="slidenum">
              <a:rPr lang="en-US" sz="1100">
                <a:latin typeface="Arial" panose="020B0604020202020204" pitchFamily="34" charset="0"/>
                <a:cs typeface="Arial" panose="020B0604020202020204" pitchFamily="34" charset="0"/>
              </a:rPr>
              <a:t>‹#›</a:t>
            </a:fld>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11510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2/26/2023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DE8DFA0-A057-4244-9E7C-E4F216B43A26}" type="slidenum">
              <a:rPr lang="en-US" smtClean="0"/>
              <a:t>‹#›</a:t>
            </a:fld>
            <a:endParaRPr lang="en-US"/>
          </a:p>
        </p:txBody>
      </p:sp>
    </p:spTree>
    <p:extLst>
      <p:ext uri="{BB962C8B-B14F-4D97-AF65-F5344CB8AC3E}">
        <p14:creationId xmlns:p14="http://schemas.microsoft.com/office/powerpoint/2010/main" val="10012618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8557B68-DAA7-4DC8-967A-80EE1907EEBB}" type="datetimeFigureOut">
              <a:rPr lang="en-US" smtClean="0"/>
              <a:t>2/25/2023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3988162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88975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4178961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7048221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381760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38557B68-DAA7-4DC8-967A-80EE1907EEBB}" type="datetimeFigureOut">
              <a:rPr lang="en-US" smtClean="0"/>
              <a:t>2/25/2023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077471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38557B68-DAA7-4DC8-967A-80EE1907EEBB}" type="datetimeFigureOut">
              <a:rPr lang="en-US" smtClean="0"/>
              <a:t>2/25/2023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42476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418678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4158517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92756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138227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04631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557B68-DAA7-4DC8-967A-80EE1907EEBB}" type="datetimeFigureOut">
              <a:rPr lang="en-US" smtClean="0"/>
              <a:t>2/25/2023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4453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557B68-DAA7-4DC8-967A-80EE1907EEBB}" type="datetimeFigureOut">
              <a:rPr lang="en-US" smtClean="0"/>
              <a:t>2/25/2023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504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57B68-DAA7-4DC8-967A-80EE1907EEBB}" type="datetimeFigureOut">
              <a:rPr lang="en-US" smtClean="0"/>
              <a:t>2/25/2023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548228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239014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79529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8557B68-DAA7-4DC8-967A-80EE1907EEBB}" type="datetimeFigureOut">
              <a:rPr lang="en-US" smtClean="0"/>
              <a:t>2/25/2023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D6C0198-6405-4811-A449-EBC77EDDE56D}" type="slidenum">
              <a:rPr lang="en-US" smtClean="0"/>
              <a:t>‹#›</a:t>
            </a:fld>
            <a:endParaRPr lang="en-US"/>
          </a:p>
        </p:txBody>
      </p:sp>
    </p:spTree>
    <p:extLst>
      <p:ext uri="{BB962C8B-B14F-4D97-AF65-F5344CB8AC3E}">
        <p14:creationId xmlns:p14="http://schemas.microsoft.com/office/powerpoint/2010/main" val="386201181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1602770"/>
            <a:ext cx="7886700" cy="2149050"/>
          </a:xfrm>
        </p:spPr>
        <p:txBody>
          <a:bodyPr>
            <a:spAutoFit/>
          </a:bodyPr>
          <a:lstStyle/>
          <a:p>
            <a:pPr algn="ctr"/>
            <a:r>
              <a:rPr lang="en-US" sz="4950" b="1" dirty="0">
                <a:latin typeface="Verdana" panose="020B0604030504040204" pitchFamily="34" charset="0"/>
                <a:ea typeface="Verdana" panose="020B0604030504040204" pitchFamily="34" charset="0"/>
              </a:rPr>
              <a:t>THE SECOND COMING OF JESUS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08624" y="4263839"/>
            <a:ext cx="7675350" cy="466281"/>
          </a:xfrm>
        </p:spPr>
        <p:txBody>
          <a:bodyPr>
            <a:spAutoFit/>
          </a:bodyPr>
          <a:lstStyle/>
          <a:p>
            <a:pPr marL="0" indent="0" algn="ctr">
              <a:buNone/>
            </a:pPr>
            <a:r>
              <a:rPr lang="en-US" sz="2700" b="1" dirty="0">
                <a:latin typeface="Verdana" panose="020B0604030504040204" pitchFamily="34" charset="0"/>
                <a:ea typeface="Verdana" panose="020B0604030504040204" pitchFamily="34" charset="0"/>
              </a:rPr>
              <a:t>Acts 1:11</a:t>
            </a:r>
          </a:p>
        </p:txBody>
      </p:sp>
    </p:spTree>
    <p:extLst>
      <p:ext uri="{BB962C8B-B14F-4D97-AF65-F5344CB8AC3E}">
        <p14:creationId xmlns:p14="http://schemas.microsoft.com/office/powerpoint/2010/main" val="3659557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97964" y="1933015"/>
            <a:ext cx="8757500" cy="4662815"/>
          </a:xfrm>
        </p:spPr>
        <p:txBody>
          <a:bodyPr wrap="square">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MANNER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effectLst/>
                <a:latin typeface="Verdana" panose="020B0604030504040204" pitchFamily="34" charset="0"/>
                <a:ea typeface="Times New Roman" panose="02020603050405020304" pitchFamily="18" charset="0"/>
              </a:rPr>
              <a:t>His appearance will be AUDIBLE: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effectLst/>
                <a:latin typeface="Verdana" panose="020B0604030504040204" pitchFamily="34" charset="0"/>
                <a:ea typeface="Times New Roman" panose="02020603050405020304" pitchFamily="18" charset="0"/>
              </a:rPr>
              <a:t>“Do not marvel at this; for an hour is coming, in which all who are in the tombs will hear His voice, and will come forth; those who did the good deeds to a resurrection of life, those who committed the evil deeds to a resurrection of judgment.” </a:t>
            </a:r>
            <a:r>
              <a:rPr lang="en-US" dirty="0">
                <a:effectLst/>
                <a:latin typeface="Verdana" panose="020B0604030504040204" pitchFamily="34" charset="0"/>
                <a:ea typeface="Times New Roman" panose="02020603050405020304" pitchFamily="18" charset="0"/>
              </a:rPr>
              <a:t>(John 5:28-29)</a:t>
            </a:r>
          </a:p>
          <a:p>
            <a:pPr marL="0" indent="0">
              <a:spcBef>
                <a:spcPts val="0"/>
              </a:spcBef>
              <a:buNone/>
            </a:pPr>
            <a:endParaRPr lang="en-US" dirty="0">
              <a:effectLst/>
              <a:latin typeface="Verdana" panose="020B0604030504040204" pitchFamily="34" charset="0"/>
              <a:ea typeface="Times New Roman" panose="02020603050405020304" pitchFamily="18" charset="0"/>
            </a:endParaRPr>
          </a:p>
          <a:p>
            <a:pPr marL="0" indent="0">
              <a:spcBef>
                <a:spcPts val="0"/>
              </a:spcBef>
              <a:buNone/>
            </a:pPr>
            <a:r>
              <a:rPr lang="en-US" i="1" dirty="0">
                <a:effectLst/>
                <a:latin typeface="Verdana" panose="020B0604030504040204" pitchFamily="34" charset="0"/>
                <a:ea typeface="Times New Roman" panose="02020603050405020304" pitchFamily="18" charset="0"/>
              </a:rPr>
              <a:t>“For the Lord Himself will descend from heaven with a shout, with the voice of the archangel and with the trumpet of God, and the dead in Christ will rise first.” </a:t>
            </a:r>
            <a:br>
              <a:rPr lang="en-US" i="1" dirty="0">
                <a:effectLst/>
                <a:latin typeface="Verdana" panose="020B0604030504040204" pitchFamily="34" charset="0"/>
                <a:ea typeface="Times New Roman" panose="02020603050405020304" pitchFamily="18" charset="0"/>
              </a:rPr>
            </a:br>
            <a:r>
              <a:rPr lang="en-US" dirty="0">
                <a:effectLst/>
                <a:latin typeface="Verdana" panose="020B0604030504040204" pitchFamily="34" charset="0"/>
                <a:ea typeface="Times New Roman" panose="02020603050405020304" pitchFamily="18" charset="0"/>
              </a:rPr>
              <a:t>(1 Thessalonians 4:16)</a:t>
            </a:r>
          </a:p>
        </p:txBody>
      </p:sp>
      <p:sp>
        <p:nvSpPr>
          <p:cNvPr id="6" name="Title 1">
            <a:extLst>
              <a:ext uri="{FF2B5EF4-FFF2-40B4-BE49-F238E27FC236}">
                <a16:creationId xmlns:a16="http://schemas.microsoft.com/office/drawing/2014/main" id="{1062AA06-19E9-7CF9-8CD8-326134F80E8F}"/>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803142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73378" y="1659632"/>
            <a:ext cx="8587818" cy="5170646"/>
          </a:xfrm>
        </p:spPr>
        <p:txBody>
          <a:bodyPr wrap="square">
            <a:spAutoFit/>
          </a:bodyPr>
          <a:lstStyle/>
          <a:p>
            <a:pPr marL="0" indent="0" algn="ctr">
              <a:lnSpc>
                <a:spcPct val="100000"/>
              </a:lnSpc>
              <a:spcBef>
                <a:spcPts val="0"/>
              </a:spcBef>
              <a:buNone/>
            </a:pPr>
            <a:r>
              <a:rPr lang="en-US" sz="2200" dirty="0">
                <a:effectLst/>
                <a:latin typeface="Verdana" panose="020B0604030504040204" pitchFamily="34" charset="0"/>
                <a:ea typeface="Times New Roman" panose="02020603050405020304" pitchFamily="18" charset="0"/>
              </a:rPr>
              <a:t>THE MANNER OF HIS COMING</a:t>
            </a:r>
          </a:p>
          <a:p>
            <a:pPr marL="0" indent="0">
              <a:lnSpc>
                <a:spcPct val="100000"/>
              </a:lnSpc>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200" dirty="0">
                <a:latin typeface="Verdana" panose="020B0604030504040204" pitchFamily="34" charset="0"/>
                <a:ea typeface="Times New Roman" panose="02020603050405020304" pitchFamily="18" charset="0"/>
              </a:rPr>
              <a:t>His appearance will be VISIBLE:</a:t>
            </a:r>
          </a:p>
          <a:p>
            <a:pPr marL="0" indent="0">
              <a:lnSpc>
                <a:spcPct val="100000"/>
              </a:lnSpc>
              <a:spcBef>
                <a:spcPts val="0"/>
              </a:spcBef>
              <a:buNone/>
            </a:pPr>
            <a:r>
              <a:rPr lang="en-US" sz="2200" i="1" dirty="0">
                <a:latin typeface="Verdana" panose="020B0604030504040204" pitchFamily="34" charset="0"/>
                <a:ea typeface="Times New Roman" panose="02020603050405020304" pitchFamily="18" charset="0"/>
              </a:rPr>
              <a:t>“Behold, He is coming with the clouds, and every eye will see Him, even those who pierced Him; and all the tribes of the earth will mourn over Him. So it is to be. Amen.” </a:t>
            </a:r>
            <a:r>
              <a:rPr lang="en-US" sz="2200" dirty="0">
                <a:latin typeface="Verdana" panose="020B0604030504040204" pitchFamily="34" charset="0"/>
                <a:ea typeface="Times New Roman" panose="02020603050405020304" pitchFamily="18" charset="0"/>
              </a:rPr>
              <a:t>(Revelation 1:7)</a:t>
            </a:r>
          </a:p>
          <a:p>
            <a:pPr marL="0" indent="0">
              <a:lnSpc>
                <a:spcPct val="100000"/>
              </a:lnSpc>
              <a:spcBef>
                <a:spcPts val="0"/>
              </a:spcBef>
              <a:buNone/>
            </a:pPr>
            <a:r>
              <a:rPr lang="en-US" sz="2200" dirty="0">
                <a:latin typeface="Verdana" panose="020B0604030504040204" pitchFamily="34" charset="0"/>
                <a:ea typeface="Times New Roman" panose="02020603050405020304" pitchFamily="18" charset="0"/>
              </a:rPr>
              <a:t>Consider the description of the Lord in the 104</a:t>
            </a:r>
            <a:r>
              <a:rPr lang="en-US" sz="2200" baseline="30000" dirty="0">
                <a:latin typeface="Verdana" panose="020B0604030504040204" pitchFamily="34" charset="0"/>
                <a:ea typeface="Times New Roman" panose="02020603050405020304" pitchFamily="18" charset="0"/>
              </a:rPr>
              <a:t>th</a:t>
            </a:r>
            <a:r>
              <a:rPr lang="en-US" sz="2200" dirty="0">
                <a:latin typeface="Verdana" panose="020B0604030504040204" pitchFamily="34" charset="0"/>
                <a:ea typeface="Times New Roman" panose="02020603050405020304" pitchFamily="18" charset="0"/>
              </a:rPr>
              <a:t> psalm:</a:t>
            </a:r>
          </a:p>
          <a:p>
            <a:pPr marL="0" indent="0">
              <a:lnSpc>
                <a:spcPct val="100000"/>
              </a:lnSpc>
              <a:spcBef>
                <a:spcPts val="0"/>
              </a:spcBef>
              <a:buNone/>
            </a:pPr>
            <a:r>
              <a:rPr lang="en-US" sz="2200" i="1" dirty="0">
                <a:latin typeface="Verdana" panose="020B0604030504040204" pitchFamily="34" charset="0"/>
                <a:ea typeface="Times New Roman" panose="02020603050405020304" pitchFamily="18" charset="0"/>
              </a:rPr>
              <a:t>“Bless the Lord, O my soul! O Lord my God, You are very great; You are clothed with splendor and majesty, covering Yourself with light as with a cloak, stretching out heaven like a tent curtain. He lays the beams of His upper chambers in the waters; He makes the clouds His chariot; He walks upon the wings of the wind…”</a:t>
            </a:r>
            <a:r>
              <a:rPr lang="en-US" sz="2200" dirty="0">
                <a:latin typeface="Verdana" panose="020B0604030504040204" pitchFamily="34" charset="0"/>
                <a:ea typeface="Times New Roman" panose="02020603050405020304" pitchFamily="18" charset="0"/>
              </a:rPr>
              <a:t> </a:t>
            </a:r>
            <a:br>
              <a:rPr lang="en-US" sz="2200" dirty="0">
                <a:latin typeface="Verdana" panose="020B0604030504040204" pitchFamily="34" charset="0"/>
                <a:ea typeface="Times New Roman" panose="02020603050405020304" pitchFamily="18" charset="0"/>
              </a:rPr>
            </a:br>
            <a:r>
              <a:rPr lang="en-US" sz="2200" dirty="0">
                <a:latin typeface="Verdana" panose="020B0604030504040204" pitchFamily="34" charset="0"/>
                <a:ea typeface="Times New Roman" panose="02020603050405020304" pitchFamily="18" charset="0"/>
              </a:rPr>
              <a:t>(Psalms 104:1-3)</a:t>
            </a:r>
          </a:p>
        </p:txBody>
      </p:sp>
      <p:sp>
        <p:nvSpPr>
          <p:cNvPr id="6" name="Title 1">
            <a:extLst>
              <a:ext uri="{FF2B5EF4-FFF2-40B4-BE49-F238E27FC236}">
                <a16:creationId xmlns:a16="http://schemas.microsoft.com/office/drawing/2014/main" id="{7A2FA1C0-96C9-B5D4-F417-85DF45C74043}"/>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74844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16816" y="1712596"/>
            <a:ext cx="8682087" cy="5022914"/>
          </a:xfrm>
        </p:spPr>
        <p:txBody>
          <a:bodyPr wrap="square">
            <a:spAutoFit/>
          </a:bodyPr>
          <a:lstStyle/>
          <a:p>
            <a:pPr marL="0" indent="0" algn="ctr">
              <a:spcBef>
                <a:spcPts val="0"/>
              </a:spcBef>
              <a:buNone/>
            </a:pPr>
            <a:r>
              <a:rPr lang="en-US" sz="2000" dirty="0">
                <a:effectLst/>
                <a:latin typeface="Verdana" panose="020B0604030504040204" pitchFamily="34" charset="0"/>
                <a:ea typeface="Times New Roman" panose="02020603050405020304" pitchFamily="18" charset="0"/>
              </a:rPr>
              <a:t>THE MANNER OF HIS COMING</a:t>
            </a:r>
          </a:p>
          <a:p>
            <a:pPr marL="0" indent="0">
              <a:spcBef>
                <a:spcPts val="0"/>
              </a:spcBef>
              <a:buNone/>
            </a:pPr>
            <a:endParaRPr lang="en-US" sz="16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000" dirty="0">
                <a:latin typeface="Verdana" panose="020B0604030504040204" pitchFamily="34" charset="0"/>
                <a:ea typeface="Times New Roman" panose="02020603050405020304" pitchFamily="18" charset="0"/>
              </a:rPr>
              <a:t>He will be accompanied by A MULTITUDE OF ANGELS:</a:t>
            </a:r>
          </a:p>
          <a:p>
            <a:pPr marL="0" indent="0">
              <a:spcBef>
                <a:spcPts val="0"/>
              </a:spcBef>
              <a:buNone/>
            </a:pPr>
            <a:endParaRPr lang="en-US" sz="2000" dirty="0">
              <a:latin typeface="Verdana" panose="020B0604030504040204" pitchFamily="34" charset="0"/>
              <a:ea typeface="Times New Roman" panose="02020603050405020304" pitchFamily="18" charset="0"/>
            </a:endParaRPr>
          </a:p>
          <a:p>
            <a:pPr marL="0" indent="0">
              <a:spcBef>
                <a:spcPts val="0"/>
              </a:spcBef>
              <a:buNone/>
            </a:pPr>
            <a:r>
              <a:rPr lang="en-US" sz="2000" i="1" dirty="0">
                <a:latin typeface="Verdana" panose="020B0604030504040204" pitchFamily="34" charset="0"/>
                <a:ea typeface="Times New Roman" panose="02020603050405020304" pitchFamily="18" charset="0"/>
              </a:rPr>
              <a:t>“But when the Son of Man comes in His glory, and all the angels with Him, then He will sit on His glorious throne.”</a:t>
            </a:r>
            <a:r>
              <a:rPr lang="en-US" sz="2000" dirty="0">
                <a:latin typeface="Verdana" panose="020B0604030504040204" pitchFamily="34" charset="0"/>
                <a:ea typeface="Times New Roman" panose="02020603050405020304" pitchFamily="18" charset="0"/>
              </a:rPr>
              <a:t> </a:t>
            </a:r>
            <a:br>
              <a:rPr lang="en-US" sz="2000" dirty="0">
                <a:latin typeface="Verdana" panose="020B0604030504040204" pitchFamily="34" charset="0"/>
                <a:ea typeface="Times New Roman" panose="02020603050405020304" pitchFamily="18" charset="0"/>
              </a:rPr>
            </a:br>
            <a:r>
              <a:rPr lang="en-US" sz="2000" dirty="0">
                <a:latin typeface="Verdana" panose="020B0604030504040204" pitchFamily="34" charset="0"/>
                <a:ea typeface="Times New Roman" panose="02020603050405020304" pitchFamily="18" charset="0"/>
              </a:rPr>
              <a:t>(Matthew 25:31) </a:t>
            </a:r>
          </a:p>
          <a:p>
            <a:pPr marL="0" indent="0">
              <a:spcBef>
                <a:spcPts val="0"/>
              </a:spcBef>
              <a:buNone/>
            </a:pPr>
            <a:endParaRPr lang="en-US" sz="2000" dirty="0">
              <a:latin typeface="Verdana" panose="020B0604030504040204" pitchFamily="34" charset="0"/>
              <a:ea typeface="Times New Roman" panose="02020603050405020304" pitchFamily="18" charset="0"/>
            </a:endParaRPr>
          </a:p>
          <a:p>
            <a:pPr marL="0" indent="0">
              <a:spcBef>
                <a:spcPts val="0"/>
              </a:spcBef>
              <a:buNone/>
            </a:pPr>
            <a:r>
              <a:rPr lang="en-US" sz="2000" dirty="0">
                <a:latin typeface="Verdana" panose="020B0604030504040204" pitchFamily="34" charset="0"/>
                <a:ea typeface="Times New Roman" panose="02020603050405020304" pitchFamily="18" charset="0"/>
              </a:rPr>
              <a:t>He will be accompanied by the resurrected DEAD IN CHRIST:</a:t>
            </a:r>
          </a:p>
          <a:p>
            <a:pPr marL="0" indent="0">
              <a:spcBef>
                <a:spcPts val="0"/>
              </a:spcBef>
              <a:buNone/>
            </a:pPr>
            <a:endParaRPr lang="en-US" sz="2000" dirty="0">
              <a:latin typeface="Verdana" panose="020B0604030504040204" pitchFamily="34" charset="0"/>
              <a:ea typeface="Times New Roman" panose="02020603050405020304" pitchFamily="18" charset="0"/>
            </a:endParaRPr>
          </a:p>
          <a:p>
            <a:pPr marL="0" indent="0">
              <a:spcBef>
                <a:spcPts val="0"/>
              </a:spcBef>
              <a:buNone/>
            </a:pPr>
            <a:r>
              <a:rPr lang="en-US" sz="2000" i="1" dirty="0">
                <a:latin typeface="Verdana" panose="020B0604030504040204" pitchFamily="34" charset="0"/>
                <a:ea typeface="Times New Roman" panose="02020603050405020304" pitchFamily="18" charset="0"/>
              </a:rPr>
              <a:t>“For if we believe that Jesus died and rose again, even so God will bring with Him those who have fallen asleep in Jesus. For this we say to you by the word of the Lord, that we who are alive and remain until the coming of the Lord, will not precede those who have fallen asleep. For the Lord Himself will descend from heaven with a shout, with the voice of the archangel and with the trumpet of God, and the dead in Christ will rise first.”</a:t>
            </a:r>
          </a:p>
          <a:p>
            <a:pPr marL="0" indent="0">
              <a:spcBef>
                <a:spcPts val="0"/>
              </a:spcBef>
              <a:buNone/>
            </a:pPr>
            <a:r>
              <a:rPr lang="en-US" sz="2000" dirty="0">
                <a:latin typeface="Verdana" panose="020B0604030504040204" pitchFamily="34" charset="0"/>
                <a:ea typeface="Times New Roman" panose="02020603050405020304" pitchFamily="18" charset="0"/>
              </a:rPr>
              <a:t>(1 Thessalonians 4:14-16)</a:t>
            </a:r>
            <a:endParaRPr lang="en-US" sz="1600" dirty="0">
              <a:latin typeface="Verdana" panose="020B0604030504040204" pitchFamily="34" charset="0"/>
              <a:ea typeface="Times New Roman" panose="02020603050405020304" pitchFamily="18" charset="0"/>
            </a:endParaRPr>
          </a:p>
        </p:txBody>
      </p:sp>
      <p:sp>
        <p:nvSpPr>
          <p:cNvPr id="6" name="Title 1">
            <a:extLst>
              <a:ext uri="{FF2B5EF4-FFF2-40B4-BE49-F238E27FC236}">
                <a16:creationId xmlns:a16="http://schemas.microsoft.com/office/drawing/2014/main" id="{E8DAD8A7-0017-DBDB-7859-F240DEA9DD33}"/>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62343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4662815"/>
          </a:xfrm>
        </p:spPr>
        <p:txBody>
          <a:bodyPr>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WHEN IS THE TIME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T</a:t>
            </a:r>
            <a:r>
              <a:rPr lang="en-US" dirty="0">
                <a:effectLst/>
                <a:latin typeface="Verdana" panose="020B0604030504040204" pitchFamily="34" charset="0"/>
                <a:ea typeface="Times New Roman" panose="02020603050405020304" pitchFamily="18" charset="0"/>
              </a:rPr>
              <a:t>he TIME of His coming </a:t>
            </a:r>
            <a:r>
              <a:rPr lang="en-US" dirty="0">
                <a:latin typeface="Verdana" panose="020B0604030504040204" pitchFamily="34" charset="0"/>
                <a:ea typeface="Times New Roman" panose="02020603050405020304" pitchFamily="18" charset="0"/>
              </a:rPr>
              <a:t>is </a:t>
            </a:r>
            <a:r>
              <a:rPr lang="en-US" dirty="0">
                <a:effectLst/>
                <a:latin typeface="Verdana" panose="020B0604030504040204" pitchFamily="34" charset="0"/>
                <a:ea typeface="Times New Roman" panose="02020603050405020304" pitchFamily="18" charset="0"/>
              </a:rPr>
              <a:t>UNKNOWN:</a:t>
            </a:r>
          </a:p>
          <a:p>
            <a:pPr marL="0" indent="0">
              <a:spcBef>
                <a:spcPts val="0"/>
              </a:spcBef>
              <a:buNone/>
            </a:pPr>
            <a:endParaRPr lang="en-US" dirty="0">
              <a:effectLst/>
              <a:latin typeface="Verdana" panose="020B0604030504040204" pitchFamily="34" charset="0"/>
              <a:ea typeface="Times New Roman" panose="02020603050405020304" pitchFamily="18" charset="0"/>
            </a:endParaRPr>
          </a:p>
          <a:p>
            <a:pPr marL="0" indent="0">
              <a:spcBef>
                <a:spcPts val="0"/>
              </a:spcBef>
              <a:buNone/>
            </a:pPr>
            <a:r>
              <a:rPr lang="en-US" i="1" dirty="0">
                <a:effectLst/>
                <a:latin typeface="Verdana" panose="020B0604030504040204" pitchFamily="34" charset="0"/>
                <a:ea typeface="Times New Roman" panose="02020603050405020304" pitchFamily="18" charset="0"/>
              </a:rPr>
              <a:t>“But of that day and hour no one knows, not even the angels of heaven, nor the Son, but the Father alone. For the coming of the Son of Man will be just like the days of Noah. For as in those days before the flood they were eating and drinking, marrying and giving in marriage, until the day that Noah entered the ark, and they did not understand until the flood came and took them all away; so will the coming of the Son of Man be.” </a:t>
            </a:r>
            <a:r>
              <a:rPr lang="en-US" dirty="0">
                <a:effectLst/>
                <a:latin typeface="Verdana" panose="020B0604030504040204" pitchFamily="34" charset="0"/>
                <a:ea typeface="Times New Roman" panose="02020603050405020304" pitchFamily="18" charset="0"/>
              </a:rPr>
              <a:t>(Matthew 24:36-39)</a:t>
            </a:r>
          </a:p>
        </p:txBody>
      </p:sp>
      <p:sp>
        <p:nvSpPr>
          <p:cNvPr id="6" name="Title 1">
            <a:extLst>
              <a:ext uri="{FF2B5EF4-FFF2-40B4-BE49-F238E27FC236}">
                <a16:creationId xmlns:a16="http://schemas.microsoft.com/office/drawing/2014/main" id="{9E1D9ACF-E557-DE92-B79C-94213FB36168}"/>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510565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88536" y="1794062"/>
            <a:ext cx="8785782" cy="4995214"/>
          </a:xfrm>
        </p:spPr>
        <p:txBody>
          <a:bodyPr wrap="square">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TIME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T</a:t>
            </a:r>
            <a:r>
              <a:rPr lang="en-US" dirty="0">
                <a:effectLst/>
                <a:latin typeface="Verdana" panose="020B0604030504040204" pitchFamily="34" charset="0"/>
                <a:ea typeface="Times New Roman" panose="02020603050405020304" pitchFamily="18" charset="0"/>
              </a:rPr>
              <a:t>he TIME of His coming </a:t>
            </a:r>
            <a:r>
              <a:rPr lang="en-US" dirty="0">
                <a:latin typeface="Verdana" panose="020B0604030504040204" pitchFamily="34" charset="0"/>
                <a:ea typeface="Times New Roman" panose="02020603050405020304" pitchFamily="18" charset="0"/>
              </a:rPr>
              <a:t>will be </a:t>
            </a:r>
            <a:r>
              <a:rPr lang="en-US" dirty="0">
                <a:effectLst/>
                <a:latin typeface="Verdana" panose="020B0604030504040204" pitchFamily="34" charset="0"/>
                <a:ea typeface="Times New Roman" panose="02020603050405020304" pitchFamily="18" charset="0"/>
              </a:rPr>
              <a:t>UNEXPECTED:</a:t>
            </a:r>
          </a:p>
          <a:p>
            <a:pPr marL="0" indent="0">
              <a:spcBef>
                <a:spcPts val="0"/>
              </a:spcBef>
              <a:buNone/>
            </a:pPr>
            <a:endParaRPr lang="en-US" i="1"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“Now as to the times and the epochs, brethren, you have no need of anything to be written to you. For you yourselves know full well that the day of the Lord will come just like a thief in the night.”</a:t>
            </a:r>
            <a:br>
              <a:rPr lang="en-US" i="1" dirty="0">
                <a:latin typeface="Verdana" panose="020B0604030504040204" pitchFamily="34" charset="0"/>
                <a:ea typeface="Times New Roman" panose="02020603050405020304" pitchFamily="18" charset="0"/>
              </a:rPr>
            </a:br>
            <a:r>
              <a:rPr lang="en-US" dirty="0">
                <a:latin typeface="Verdana" panose="020B0604030504040204" pitchFamily="34" charset="0"/>
                <a:ea typeface="Times New Roman" panose="02020603050405020304" pitchFamily="18" charset="0"/>
              </a:rPr>
              <a:t>(1 Thessalonians 5:1-2)</a:t>
            </a:r>
            <a:endParaRPr lang="en-US" i="1" dirty="0">
              <a:latin typeface="Verdana" panose="020B0604030504040204" pitchFamily="34" charset="0"/>
              <a:ea typeface="Times New Roman" panose="02020603050405020304" pitchFamily="18" charset="0"/>
            </a:endParaRP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Because His coming will be unexpected, </a:t>
            </a:r>
            <a:r>
              <a:rPr lang="en-US" u="sng" dirty="0">
                <a:latin typeface="Verdana" panose="020B0604030504040204" pitchFamily="34" charset="0"/>
                <a:ea typeface="Times New Roman" panose="02020603050405020304" pitchFamily="18" charset="0"/>
              </a:rPr>
              <a:t>we must be ready at all times</a:t>
            </a:r>
            <a:r>
              <a:rPr lang="en-US" dirty="0">
                <a:latin typeface="Verdana" panose="020B0604030504040204" pitchFamily="34" charset="0"/>
                <a:ea typeface="Times New Roman" panose="02020603050405020304" pitchFamily="18" charset="0"/>
              </a:rPr>
              <a:t>.</a:t>
            </a:r>
          </a:p>
          <a:p>
            <a:pPr marL="0" indent="0">
              <a:spcBef>
                <a:spcPts val="0"/>
              </a:spcBef>
              <a:buNone/>
            </a:pPr>
            <a:endParaRPr lang="en-US" dirty="0">
              <a:effectLst/>
              <a:latin typeface="Verdana" panose="020B0604030504040204" pitchFamily="34" charset="0"/>
              <a:ea typeface="Times New Roman" panose="02020603050405020304" pitchFamily="18" charset="0"/>
            </a:endParaRPr>
          </a:p>
          <a:p>
            <a:pPr marL="0" indent="0">
              <a:spcBef>
                <a:spcPts val="0"/>
              </a:spcBef>
              <a:buNone/>
            </a:pPr>
            <a:r>
              <a:rPr lang="en-US" dirty="0">
                <a:effectLst/>
                <a:latin typeface="Verdana" panose="020B0604030504040204" pitchFamily="34" charset="0"/>
                <a:ea typeface="Times New Roman" panose="02020603050405020304" pitchFamily="18" charset="0"/>
              </a:rPr>
              <a:t>Jesus said, </a:t>
            </a:r>
            <a:r>
              <a:rPr lang="en-US" i="1" dirty="0">
                <a:effectLst/>
                <a:latin typeface="Verdana" panose="020B0604030504040204" pitchFamily="34" charset="0"/>
                <a:ea typeface="Times New Roman" panose="02020603050405020304" pitchFamily="18" charset="0"/>
              </a:rPr>
              <a:t>“Be on the alert then, for you do not know the day nor the hour</a:t>
            </a:r>
            <a:r>
              <a:rPr lang="en-US" i="1" dirty="0">
                <a:latin typeface="Verdana" panose="020B0604030504040204" pitchFamily="34" charset="0"/>
                <a:ea typeface="Times New Roman" panose="02020603050405020304" pitchFamily="18" charset="0"/>
              </a:rPr>
              <a:t>.”</a:t>
            </a:r>
            <a:r>
              <a:rPr lang="en-US" dirty="0">
                <a:latin typeface="Verdana" panose="020B0604030504040204" pitchFamily="34" charset="0"/>
                <a:ea typeface="Times New Roman" panose="02020603050405020304" pitchFamily="18" charset="0"/>
              </a:rPr>
              <a:t> (Matthew 25:13)</a:t>
            </a:r>
            <a:endParaRPr lang="en-US" dirty="0">
              <a:effectLst/>
              <a:latin typeface="Verdana" panose="020B0604030504040204" pitchFamily="34" charset="0"/>
              <a:ea typeface="Times New Roman" panose="02020603050405020304" pitchFamily="18" charset="0"/>
            </a:endParaRPr>
          </a:p>
        </p:txBody>
      </p:sp>
      <p:sp>
        <p:nvSpPr>
          <p:cNvPr id="6" name="Title 1">
            <a:extLst>
              <a:ext uri="{FF2B5EF4-FFF2-40B4-BE49-F238E27FC236}">
                <a16:creationId xmlns:a16="http://schemas.microsoft.com/office/drawing/2014/main" id="{6979BD85-22E9-4D78-D0F6-1319931839AE}"/>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1476620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69682" y="1775208"/>
            <a:ext cx="8776355" cy="5036763"/>
          </a:xfrm>
        </p:spPr>
        <p:txBody>
          <a:bodyPr wrap="square">
            <a:spAutoFit/>
          </a:bodyPr>
          <a:lstStyle/>
          <a:p>
            <a:pPr marL="0" indent="0" algn="ctr">
              <a:spcBef>
                <a:spcPts val="0"/>
              </a:spcBef>
              <a:buNone/>
            </a:pPr>
            <a:r>
              <a:rPr lang="en-US" sz="2100" dirty="0">
                <a:latin typeface="Verdana" panose="020B0604030504040204" pitchFamily="34" charset="0"/>
                <a:ea typeface="Times New Roman" panose="02020603050405020304" pitchFamily="18" charset="0"/>
              </a:rPr>
              <a:t>THE TIME OF HIS COMING</a:t>
            </a:r>
          </a:p>
          <a:p>
            <a:pPr marL="0" indent="0">
              <a:spcBef>
                <a:spcPts val="0"/>
              </a:spcBef>
              <a:buNone/>
            </a:pPr>
            <a:endParaRPr lang="en-US" sz="21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100" dirty="0">
                <a:latin typeface="Verdana" panose="020B0604030504040204" pitchFamily="34" charset="0"/>
                <a:ea typeface="Times New Roman" panose="02020603050405020304" pitchFamily="18" charset="0"/>
              </a:rPr>
              <a:t>T</a:t>
            </a:r>
            <a:r>
              <a:rPr lang="en-US" sz="2100" dirty="0">
                <a:effectLst/>
                <a:latin typeface="Verdana" panose="020B0604030504040204" pitchFamily="34" charset="0"/>
                <a:ea typeface="Times New Roman" panose="02020603050405020304" pitchFamily="18" charset="0"/>
              </a:rPr>
              <a:t>he TIME of His coming </a:t>
            </a:r>
            <a:r>
              <a:rPr lang="en-US" sz="2100" dirty="0">
                <a:latin typeface="Verdana" panose="020B0604030504040204" pitchFamily="34" charset="0"/>
                <a:ea typeface="Times New Roman" panose="02020603050405020304" pitchFamily="18" charset="0"/>
              </a:rPr>
              <a:t>will be </a:t>
            </a:r>
            <a:r>
              <a:rPr lang="en-US" sz="2100" dirty="0">
                <a:effectLst/>
                <a:latin typeface="Verdana" panose="020B0604030504040204" pitchFamily="34" charset="0"/>
                <a:ea typeface="Times New Roman" panose="02020603050405020304" pitchFamily="18" charset="0"/>
              </a:rPr>
              <a:t>THE END OF THE AGE:</a:t>
            </a:r>
            <a:r>
              <a:rPr lang="en-US" sz="2100" dirty="0">
                <a:latin typeface="Verdana" panose="020B0604030504040204" pitchFamily="34" charset="0"/>
                <a:ea typeface="Times New Roman" panose="02020603050405020304" pitchFamily="18" charset="0"/>
              </a:rPr>
              <a:t> </a:t>
            </a:r>
          </a:p>
          <a:p>
            <a:pPr marL="0" indent="0">
              <a:spcBef>
                <a:spcPts val="0"/>
              </a:spcBef>
              <a:buNone/>
            </a:pPr>
            <a:endParaRPr lang="en-US" sz="2100" dirty="0">
              <a:latin typeface="Verdana" panose="020B0604030504040204" pitchFamily="34" charset="0"/>
              <a:ea typeface="Times New Roman" panose="02020603050405020304" pitchFamily="18" charset="0"/>
            </a:endParaRPr>
          </a:p>
          <a:p>
            <a:pPr marL="0" indent="0">
              <a:spcBef>
                <a:spcPts val="0"/>
              </a:spcBef>
              <a:buNone/>
            </a:pPr>
            <a:r>
              <a:rPr lang="en-US" sz="2100" i="1" dirty="0">
                <a:latin typeface="Verdana" panose="020B0604030504040204" pitchFamily="34" charset="0"/>
                <a:ea typeface="Times New Roman" panose="02020603050405020304" pitchFamily="18" charset="0"/>
              </a:rPr>
              <a:t>“The one who sows the good seed is the Son of Man, and the field is the world; and as for the good seed, these are the sons of the kingdom; and the tares are the sons of the evil one; and the enemy who sowed them is the devil, and the harvest is the end of the age; and the reapers are angels. So just as the tares are gathered up and burned with fire, so shall it be at the end of the age. The Son of Man will send forth His angels, and they will gather out of His kingdom all stumbling blocks, and those who commit lawlessness, and will throw them into the furnace of fire; in that place there will be weeping and gnashing of teeth. Then the righteous will shine forth as the sun in the kingdom of their Father. He who has ears, let him hear.” </a:t>
            </a:r>
            <a:r>
              <a:rPr lang="en-US" sz="2100" dirty="0">
                <a:latin typeface="Verdana" panose="020B0604030504040204" pitchFamily="34" charset="0"/>
                <a:ea typeface="Times New Roman" panose="02020603050405020304" pitchFamily="18" charset="0"/>
              </a:rPr>
              <a:t>(Matthew 13:37-43)</a:t>
            </a:r>
            <a:endParaRPr lang="en-US" sz="2100" dirty="0">
              <a:effectLst/>
              <a:latin typeface="Verdana" panose="020B0604030504040204" pitchFamily="34" charset="0"/>
              <a:ea typeface="Times New Roman" panose="02020603050405020304" pitchFamily="18" charset="0"/>
            </a:endParaRPr>
          </a:p>
        </p:txBody>
      </p:sp>
      <p:sp>
        <p:nvSpPr>
          <p:cNvPr id="6" name="Title 1">
            <a:extLst>
              <a:ext uri="{FF2B5EF4-FFF2-40B4-BE49-F238E27FC236}">
                <a16:creationId xmlns:a16="http://schemas.microsoft.com/office/drawing/2014/main" id="{FE96E0A1-E2AE-8785-E240-67E1C7A58902}"/>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72646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60256" y="1794062"/>
            <a:ext cx="8823488" cy="4662815"/>
          </a:xfrm>
        </p:spPr>
        <p:txBody>
          <a:bodyPr wrap="square">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TIME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Christ ASCENDED at the BEGINNING of the Gospel Age: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effectLst/>
                <a:latin typeface="Verdana" panose="020B0604030504040204" pitchFamily="34" charset="0"/>
                <a:ea typeface="Times New Roman" panose="02020603050405020304" pitchFamily="18" charset="0"/>
              </a:rPr>
              <a:t>“And after He had said these things, He was lifted up while they were looking on, and a cloud received Him out of their sight. </a:t>
            </a:r>
            <a:r>
              <a:rPr lang="en-US" dirty="0">
                <a:effectLst/>
                <a:latin typeface="Verdana" panose="020B0604030504040204" pitchFamily="34" charset="0"/>
                <a:ea typeface="Times New Roman" panose="02020603050405020304" pitchFamily="18" charset="0"/>
              </a:rPr>
              <a:t>(Acts 1:9)</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Christ will DESCEND at the END of the Gospel Age: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“Then comes the end, when He hands over the kingdom to the God and Father, when He has abolished all rule and all authority and power.”</a:t>
            </a:r>
            <a:br>
              <a:rPr lang="en-US" i="1" dirty="0">
                <a:latin typeface="Verdana" panose="020B0604030504040204" pitchFamily="34" charset="0"/>
                <a:ea typeface="Times New Roman" panose="02020603050405020304" pitchFamily="18" charset="0"/>
              </a:rPr>
            </a:br>
            <a:r>
              <a:rPr lang="en-US" dirty="0">
                <a:latin typeface="Verdana" panose="020B0604030504040204" pitchFamily="34" charset="0"/>
                <a:ea typeface="Times New Roman" panose="02020603050405020304" pitchFamily="18" charset="0"/>
              </a:rPr>
              <a:t>(1 Corinthians 15:24) </a:t>
            </a:r>
            <a:endParaRPr lang="en-US" dirty="0">
              <a:effectLst/>
              <a:latin typeface="Verdana" panose="020B0604030504040204" pitchFamily="34" charset="0"/>
              <a:ea typeface="Times New Roman" panose="02020603050405020304" pitchFamily="18" charset="0"/>
            </a:endParaRPr>
          </a:p>
        </p:txBody>
      </p:sp>
      <p:sp>
        <p:nvSpPr>
          <p:cNvPr id="6" name="Title 1">
            <a:extLst>
              <a:ext uri="{FF2B5EF4-FFF2-40B4-BE49-F238E27FC236}">
                <a16:creationId xmlns:a16="http://schemas.microsoft.com/office/drawing/2014/main" id="{708F7A3E-103A-3873-1A90-F51EEAB2FB0B}"/>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33591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3665619"/>
          </a:xfrm>
        </p:spPr>
        <p:txBody>
          <a:bodyPr>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a:t>
            </a:r>
            <a:r>
              <a:rPr lang="en-US" dirty="0">
                <a:latin typeface="Verdana" panose="020B0604030504040204" pitchFamily="34" charset="0"/>
                <a:ea typeface="Times New Roman" panose="02020603050405020304" pitchFamily="18" charset="0"/>
              </a:rPr>
              <a:t>PURPOSE</a:t>
            </a:r>
            <a:r>
              <a:rPr lang="en-US"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He is NOT COMING TO OFFER A SACRIFICE FOR SINS; He did that the first time: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“And inasmuch as it is appointed for men to die once and after this comes judgment, so Christ also, having been offered once to bear the sins of many, will appear a second time for salvation without reference to sin, to those who eagerly await Him.”</a:t>
            </a:r>
            <a:r>
              <a:rPr lang="en-US" dirty="0">
                <a:latin typeface="Verdana" panose="020B0604030504040204" pitchFamily="34" charset="0"/>
                <a:ea typeface="Times New Roman" panose="02020603050405020304" pitchFamily="18" charset="0"/>
              </a:rPr>
              <a:t> (Hebrews 9:27-28)</a:t>
            </a:r>
          </a:p>
        </p:txBody>
      </p:sp>
      <p:sp>
        <p:nvSpPr>
          <p:cNvPr id="6" name="Title 1">
            <a:extLst>
              <a:ext uri="{FF2B5EF4-FFF2-40B4-BE49-F238E27FC236}">
                <a16:creationId xmlns:a16="http://schemas.microsoft.com/office/drawing/2014/main" id="{B8D0B30F-A4AE-FAEE-9C4C-05876C16627D}"/>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271909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07390" y="1794062"/>
            <a:ext cx="8700940" cy="4967514"/>
          </a:xfrm>
        </p:spPr>
        <p:txBody>
          <a:bodyPr wrap="square">
            <a:spAutoFit/>
          </a:bodyPr>
          <a:lstStyle/>
          <a:p>
            <a:pPr marL="0" indent="0" algn="ctr">
              <a:spcBef>
                <a:spcPts val="0"/>
              </a:spcBef>
              <a:buNone/>
            </a:pPr>
            <a:r>
              <a:rPr lang="en-US" sz="2200" dirty="0">
                <a:effectLst/>
                <a:latin typeface="Verdana" panose="020B0604030504040204" pitchFamily="34" charset="0"/>
                <a:ea typeface="Times New Roman" panose="02020603050405020304" pitchFamily="18" charset="0"/>
              </a:rPr>
              <a:t>THE </a:t>
            </a:r>
            <a:r>
              <a:rPr lang="en-US" sz="2200" dirty="0">
                <a:latin typeface="Verdana" panose="020B0604030504040204" pitchFamily="34" charset="0"/>
                <a:ea typeface="Times New Roman" panose="02020603050405020304" pitchFamily="18" charset="0"/>
              </a:rPr>
              <a:t>PURPOSE</a:t>
            </a:r>
            <a:r>
              <a:rPr lang="en-US" sz="2200"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He is NOT COMING TO SET UP HIS KINGDOM:</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a:t>
            </a:r>
            <a:r>
              <a:rPr lang="en-US" sz="2200" i="1" dirty="0">
                <a:latin typeface="Verdana" panose="020B0604030504040204" pitchFamily="34" charset="0"/>
                <a:ea typeface="Times New Roman" panose="02020603050405020304" pitchFamily="18" charset="0"/>
              </a:rPr>
              <a:t>And Jesus was saying to them, ‘Truly I say to you, there are some of those who are standing here who will not taste death until they see the kingdom of God after it has come with power.’” </a:t>
            </a:r>
            <a:r>
              <a:rPr lang="en-US" sz="2200" dirty="0">
                <a:latin typeface="Verdana" panose="020B0604030504040204" pitchFamily="34" charset="0"/>
                <a:ea typeface="Times New Roman" panose="02020603050405020304" pitchFamily="18" charset="0"/>
              </a:rPr>
              <a:t>(Mark 9:1)</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“Truly I say to you, there are some of those who are standing here who will not taste death until they see the Son of Man coming in His kingdom.”</a:t>
            </a:r>
            <a:r>
              <a:rPr lang="en-US" sz="2200" dirty="0">
                <a:latin typeface="Verdana" panose="020B0604030504040204" pitchFamily="34" charset="0"/>
                <a:ea typeface="Times New Roman" panose="02020603050405020304" pitchFamily="18" charset="0"/>
              </a:rPr>
              <a:t> (Matthew 16:28)</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According to Jesus, His kingdom came into existence during the lifetime of some who heard Him speak. We can read about its establishment in Acts chapter 2.</a:t>
            </a:r>
          </a:p>
        </p:txBody>
      </p:sp>
      <p:sp>
        <p:nvSpPr>
          <p:cNvPr id="6" name="Title 1">
            <a:extLst>
              <a:ext uri="{FF2B5EF4-FFF2-40B4-BE49-F238E27FC236}">
                <a16:creationId xmlns:a16="http://schemas.microsoft.com/office/drawing/2014/main" id="{6E59AA03-2078-2E5A-6AD2-7156A951823B}"/>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148809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16816" y="1794062"/>
            <a:ext cx="8682087" cy="4967514"/>
          </a:xfrm>
        </p:spPr>
        <p:txBody>
          <a:bodyPr wrap="square">
            <a:spAutoFit/>
          </a:bodyPr>
          <a:lstStyle/>
          <a:p>
            <a:pPr marL="0" indent="0" algn="ctr">
              <a:spcBef>
                <a:spcPts val="0"/>
              </a:spcBef>
              <a:buNone/>
            </a:pPr>
            <a:r>
              <a:rPr lang="en-US" sz="2200" dirty="0">
                <a:effectLst/>
                <a:latin typeface="Verdana" panose="020B0604030504040204" pitchFamily="34" charset="0"/>
                <a:ea typeface="Times New Roman" panose="02020603050405020304" pitchFamily="18" charset="0"/>
              </a:rPr>
              <a:t>THE </a:t>
            </a:r>
            <a:r>
              <a:rPr lang="en-US" sz="2200" dirty="0">
                <a:latin typeface="Verdana" panose="020B0604030504040204" pitchFamily="34" charset="0"/>
                <a:ea typeface="Times New Roman" panose="02020603050405020304" pitchFamily="18" charset="0"/>
              </a:rPr>
              <a:t>PURPOSE</a:t>
            </a:r>
            <a:r>
              <a:rPr lang="en-US" sz="2200"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He is NOT COMING TO SET UP HIS KINGDOM:</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Paul wrote concerning an already existing kingdom:</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“For He rescued us from the domain of darkness, and transferred us to the kingdom of His beloved Son, in whom we have redemption, the forgiveness of sins.”</a:t>
            </a:r>
            <a:br>
              <a:rPr lang="en-US" sz="2200" i="1" dirty="0">
                <a:latin typeface="Verdana" panose="020B0604030504040204" pitchFamily="34" charset="0"/>
                <a:ea typeface="Times New Roman" panose="02020603050405020304" pitchFamily="18" charset="0"/>
              </a:rPr>
            </a:br>
            <a:r>
              <a:rPr lang="en-US" sz="2200" dirty="0">
                <a:latin typeface="Verdana" panose="020B0604030504040204" pitchFamily="34" charset="0"/>
                <a:ea typeface="Times New Roman" panose="02020603050405020304" pitchFamily="18" charset="0"/>
              </a:rPr>
              <a:t>(Colossians 1:13-14)</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John wrote concerning an already existing kingdom:</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“…and He has made us to be a kingdom, priests to His God and Father – to Him be the glory and the dominion forever and ever. Amen.” </a:t>
            </a:r>
            <a:r>
              <a:rPr lang="en-US" sz="2200" dirty="0">
                <a:latin typeface="Verdana" panose="020B0604030504040204" pitchFamily="34" charset="0"/>
                <a:ea typeface="Times New Roman" panose="02020603050405020304" pitchFamily="18" charset="0"/>
              </a:rPr>
              <a:t>(Revelation 1:6)</a:t>
            </a:r>
          </a:p>
        </p:txBody>
      </p:sp>
      <p:sp>
        <p:nvSpPr>
          <p:cNvPr id="6" name="Title 1">
            <a:extLst>
              <a:ext uri="{FF2B5EF4-FFF2-40B4-BE49-F238E27FC236}">
                <a16:creationId xmlns:a16="http://schemas.microsoft.com/office/drawing/2014/main" id="{635D4C82-D145-ED56-886C-F1EEB59DF7D4}"/>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09217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73377" y="1959909"/>
            <a:ext cx="8644380" cy="4683590"/>
          </a:xfrm>
        </p:spPr>
        <p:txBody>
          <a:bodyPr wrap="square">
            <a:spAutoFit/>
          </a:bodyPr>
          <a:lstStyle/>
          <a:p>
            <a:pPr marL="0" indent="0">
              <a:spcBef>
                <a:spcPts val="0"/>
              </a:spcBef>
              <a:buNone/>
            </a:pPr>
            <a:r>
              <a:rPr lang="en-US" sz="3000" i="1" dirty="0">
                <a:latin typeface="Verdana" panose="020B0604030504040204" pitchFamily="34" charset="0"/>
                <a:ea typeface="Times New Roman" panose="02020603050405020304" pitchFamily="18" charset="0"/>
              </a:rPr>
              <a:t>“…When the Son of Man comes, will He find faith on the earth?”</a:t>
            </a:r>
            <a:r>
              <a:rPr lang="en-US" sz="3000" dirty="0">
                <a:latin typeface="Verdana" panose="020B0604030504040204" pitchFamily="34" charset="0"/>
                <a:ea typeface="Times New Roman" panose="02020603050405020304" pitchFamily="18" charset="0"/>
              </a:rPr>
              <a:t> (Luke 18:8)</a:t>
            </a:r>
            <a:endParaRPr lang="en-US" sz="3000" dirty="0">
              <a:latin typeface="Times New Roman" panose="02020603050405020304" pitchFamily="18" charset="0"/>
              <a:ea typeface="Times New Roman" panose="02020603050405020304" pitchFamily="18" charset="0"/>
            </a:endParaRP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sz="2250" dirty="0">
                <a:latin typeface="Verdana" panose="020B0604030504040204" pitchFamily="34" charset="0"/>
                <a:ea typeface="Times New Roman" panose="02020603050405020304" pitchFamily="18" charset="0"/>
              </a:rPr>
              <a:t>Jesus asked a rhetorical question. The answer is “Yes”:</a:t>
            </a:r>
          </a:p>
          <a:p>
            <a:pPr marL="0" indent="0">
              <a:spcBef>
                <a:spcPts val="0"/>
              </a:spcBef>
              <a:buNone/>
            </a:pPr>
            <a:endParaRPr lang="en-US" sz="2250" dirty="0">
              <a:latin typeface="Verdana" panose="020B0604030504040204" pitchFamily="34" charset="0"/>
              <a:ea typeface="Times New Roman" panose="02020603050405020304" pitchFamily="18" charset="0"/>
            </a:endParaRPr>
          </a:p>
          <a:p>
            <a:pPr marL="0" indent="0">
              <a:spcBef>
                <a:spcPts val="0"/>
              </a:spcBef>
              <a:buNone/>
            </a:pPr>
            <a:r>
              <a:rPr lang="en-US" sz="2250" i="1" dirty="0">
                <a:latin typeface="Verdana" panose="020B0604030504040204" pitchFamily="34" charset="0"/>
                <a:ea typeface="Times New Roman" panose="02020603050405020304" pitchFamily="18" charset="0"/>
              </a:rPr>
              <a:t>“For this we say to you by the word of the Lord, that we who are alive and remain until the coming of the Lord, will not precede those who have fallen asleep.” </a:t>
            </a:r>
            <a:br>
              <a:rPr lang="en-US" sz="2250" i="1" dirty="0">
                <a:latin typeface="Verdana" panose="020B0604030504040204" pitchFamily="34" charset="0"/>
                <a:ea typeface="Times New Roman" panose="02020603050405020304" pitchFamily="18" charset="0"/>
              </a:rPr>
            </a:br>
            <a:r>
              <a:rPr lang="en-US" sz="2250" dirty="0">
                <a:latin typeface="Verdana" panose="020B0604030504040204" pitchFamily="34" charset="0"/>
                <a:ea typeface="Times New Roman" panose="02020603050405020304" pitchFamily="18" charset="0"/>
              </a:rPr>
              <a:t>(1 Thessalonians 4:15) </a:t>
            </a:r>
          </a:p>
          <a:p>
            <a:pPr marL="0" indent="0">
              <a:spcBef>
                <a:spcPts val="0"/>
              </a:spcBef>
              <a:buNone/>
            </a:pPr>
            <a:endParaRPr lang="en-US" sz="2250" dirty="0">
              <a:latin typeface="Verdana" panose="020B0604030504040204" pitchFamily="34" charset="0"/>
              <a:ea typeface="Times New Roman" panose="02020603050405020304" pitchFamily="18" charset="0"/>
            </a:endParaRPr>
          </a:p>
          <a:p>
            <a:pPr marL="0" indent="0">
              <a:spcBef>
                <a:spcPts val="0"/>
              </a:spcBef>
              <a:buNone/>
            </a:pPr>
            <a:r>
              <a:rPr lang="en-US" sz="2250" dirty="0">
                <a:latin typeface="Verdana" panose="020B0604030504040204" pitchFamily="34" charset="0"/>
                <a:ea typeface="Times New Roman" panose="02020603050405020304" pitchFamily="18" charset="0"/>
              </a:rPr>
              <a:t>The question each of us should ask ourselves is:</a:t>
            </a:r>
          </a:p>
          <a:p>
            <a:pPr marL="0" indent="0">
              <a:spcBef>
                <a:spcPts val="0"/>
              </a:spcBef>
              <a:buNone/>
            </a:pPr>
            <a:r>
              <a:rPr lang="en-US" sz="2250" dirty="0">
                <a:latin typeface="Verdana" panose="020B0604030504040204" pitchFamily="34" charset="0"/>
                <a:ea typeface="Times New Roman" panose="02020603050405020304" pitchFamily="18" charset="0"/>
              </a:rPr>
              <a:t> </a:t>
            </a:r>
          </a:p>
          <a:p>
            <a:pPr marL="0" indent="0">
              <a:spcBef>
                <a:spcPts val="0"/>
              </a:spcBef>
              <a:buNone/>
            </a:pPr>
            <a:r>
              <a:rPr lang="en-US" sz="2250" dirty="0">
                <a:latin typeface="Verdana" panose="020B0604030504040204" pitchFamily="34" charset="0"/>
                <a:ea typeface="Times New Roman" panose="02020603050405020304" pitchFamily="18" charset="0"/>
              </a:rPr>
              <a:t>“If I am among those who are alive and remain until the coming of the Lord, will He find faith in me?”</a:t>
            </a:r>
          </a:p>
        </p:txBody>
      </p:sp>
    </p:spTree>
    <p:extLst>
      <p:ext uri="{BB962C8B-B14F-4D97-AF65-F5344CB8AC3E}">
        <p14:creationId xmlns:p14="http://schemas.microsoft.com/office/powerpoint/2010/main" val="311608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4146176"/>
          </a:xfrm>
        </p:spPr>
        <p:txBody>
          <a:bodyPr>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a:t>
            </a:r>
            <a:r>
              <a:rPr lang="en-US" dirty="0">
                <a:latin typeface="Verdana" panose="020B0604030504040204" pitchFamily="34" charset="0"/>
                <a:ea typeface="Times New Roman" panose="02020603050405020304" pitchFamily="18" charset="0"/>
              </a:rPr>
              <a:t>PURPOSE</a:t>
            </a:r>
            <a:r>
              <a:rPr lang="en-US"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He is NOT COMING TO OFFER A SECOND CHANCE to anyone: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"And inasmuch as it is appointed for men to die once and after this comes judgment…“</a:t>
            </a:r>
            <a:br>
              <a:rPr lang="en-US" i="1" dirty="0">
                <a:latin typeface="Verdana" panose="020B0604030504040204" pitchFamily="34" charset="0"/>
                <a:ea typeface="Times New Roman" panose="02020603050405020304" pitchFamily="18" charset="0"/>
              </a:rPr>
            </a:br>
            <a:r>
              <a:rPr lang="en-US" dirty="0">
                <a:latin typeface="Verdana" panose="020B0604030504040204" pitchFamily="34" charset="0"/>
                <a:ea typeface="Times New Roman" panose="02020603050405020304" pitchFamily="18" charset="0"/>
              </a:rPr>
              <a:t>(Hebrews 9:27)</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The account of the rich man and Lazarus teaches us that there are NO SECOND CHANCES!</a:t>
            </a:r>
            <a:br>
              <a:rPr lang="en-US" dirty="0">
                <a:latin typeface="Verdana" panose="020B0604030504040204" pitchFamily="34" charset="0"/>
                <a:ea typeface="Times New Roman" panose="02020603050405020304" pitchFamily="18" charset="0"/>
              </a:rPr>
            </a:br>
            <a:r>
              <a:rPr lang="en-US" dirty="0">
                <a:latin typeface="Verdana" panose="020B0604030504040204" pitchFamily="34" charset="0"/>
                <a:ea typeface="Times New Roman" panose="02020603050405020304" pitchFamily="18" charset="0"/>
              </a:rPr>
              <a:t>(Luke 16:19ff)</a:t>
            </a:r>
          </a:p>
        </p:txBody>
      </p:sp>
      <p:sp>
        <p:nvSpPr>
          <p:cNvPr id="6" name="Title 1">
            <a:extLst>
              <a:ext uri="{FF2B5EF4-FFF2-40B4-BE49-F238E27FC236}">
                <a16:creationId xmlns:a16="http://schemas.microsoft.com/office/drawing/2014/main" id="{75E9947E-2825-DEEC-A2B0-6E20011F98A3}"/>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865108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79110" y="1637180"/>
            <a:ext cx="8729220" cy="5272213"/>
          </a:xfrm>
        </p:spPr>
        <p:txBody>
          <a:bodyPr wrap="square">
            <a:spAutoFit/>
          </a:bodyPr>
          <a:lstStyle/>
          <a:p>
            <a:pPr marL="0" indent="0" algn="ctr">
              <a:spcBef>
                <a:spcPts val="0"/>
              </a:spcBef>
              <a:buNone/>
            </a:pPr>
            <a:r>
              <a:rPr lang="en-US" sz="2200" dirty="0">
                <a:effectLst/>
                <a:latin typeface="Verdana" panose="020B0604030504040204" pitchFamily="34" charset="0"/>
                <a:ea typeface="Times New Roman" panose="02020603050405020304" pitchFamily="18" charset="0"/>
              </a:rPr>
              <a:t>THE </a:t>
            </a:r>
            <a:r>
              <a:rPr lang="en-US" sz="2200" dirty="0">
                <a:latin typeface="Verdana" panose="020B0604030504040204" pitchFamily="34" charset="0"/>
                <a:ea typeface="Times New Roman" panose="02020603050405020304" pitchFamily="18" charset="0"/>
              </a:rPr>
              <a:t>PURPOSE</a:t>
            </a:r>
            <a:r>
              <a:rPr lang="en-US" sz="2200"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200" dirty="0">
                <a:latin typeface="Verdana" panose="020B0604030504040204" pitchFamily="34" charset="0"/>
                <a:ea typeface="Times New Roman" panose="02020603050405020304" pitchFamily="18" charset="0"/>
              </a:rPr>
              <a:t>He is coming to JUDGE ALL PEOPLE:</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“But when the Son of Man comes in His glory, and all the angels with Him, then He will sit on His glorious throne. All the nations will be gathered before Him; and He will separate them from one another, as the shepherd separates the sheep from the goats…” </a:t>
            </a:r>
            <a:r>
              <a:rPr lang="en-US" sz="2200" dirty="0">
                <a:latin typeface="Verdana" panose="020B0604030504040204" pitchFamily="34" charset="0"/>
                <a:ea typeface="Times New Roman" panose="02020603050405020304" pitchFamily="18" charset="0"/>
              </a:rPr>
              <a:t>(Matthew 25:31-32) </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“Then the King will say to those on His right, ‘Come, you who are blessed of My Father, inherit the kingdom prepared for you from the foundation of the world.’” </a:t>
            </a:r>
            <a:r>
              <a:rPr lang="en-US" sz="2200" dirty="0">
                <a:latin typeface="Verdana" panose="020B0604030504040204" pitchFamily="34" charset="0"/>
                <a:ea typeface="Times New Roman" panose="02020603050405020304" pitchFamily="18" charset="0"/>
              </a:rPr>
              <a:t>(Matthew 25:34)</a:t>
            </a: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“Then He will also say to those on His left, ‘Depart from Me, accursed ones, into the eternal fire which has been prepared for the devil and his angels…’” </a:t>
            </a:r>
            <a:r>
              <a:rPr lang="en-US" sz="2200" dirty="0">
                <a:latin typeface="Verdana" panose="020B0604030504040204" pitchFamily="34" charset="0"/>
                <a:ea typeface="Times New Roman" panose="02020603050405020304" pitchFamily="18" charset="0"/>
              </a:rPr>
              <a:t>(Matthew 25:41)</a:t>
            </a:r>
          </a:p>
        </p:txBody>
      </p:sp>
      <p:sp>
        <p:nvSpPr>
          <p:cNvPr id="6" name="Title 1">
            <a:extLst>
              <a:ext uri="{FF2B5EF4-FFF2-40B4-BE49-F238E27FC236}">
                <a16:creationId xmlns:a16="http://schemas.microsoft.com/office/drawing/2014/main" id="{03F47DF8-A6CC-1CC2-36E9-41E8F930C3B7}"/>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95973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4995214"/>
          </a:xfrm>
        </p:spPr>
        <p:txBody>
          <a:bodyPr>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a:t>
            </a:r>
            <a:r>
              <a:rPr lang="en-US" dirty="0">
                <a:latin typeface="Verdana" panose="020B0604030504040204" pitchFamily="34" charset="0"/>
                <a:ea typeface="Times New Roman" panose="02020603050405020304" pitchFamily="18" charset="0"/>
              </a:rPr>
              <a:t>PURPOSE</a:t>
            </a:r>
            <a:r>
              <a:rPr lang="en-US"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He is coming to JUDGE ALL PEOPLE: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“Again, the kingdom of heaven is like a dragnet cast into the sea, and gathering fish of every kind; and when it was filled, they drew it up on the beach; and they sat down and gathered the good fish into containers, but the bad they threw away. So it will be at the end of the age; the angels will come forth and take out the wicked from among the righteous, and will throw them into the furnace of fire; in that place there will be weeping and gnashing of teeth.” </a:t>
            </a:r>
            <a:r>
              <a:rPr lang="en-US" dirty="0">
                <a:latin typeface="Verdana" panose="020B0604030504040204" pitchFamily="34" charset="0"/>
                <a:ea typeface="Times New Roman" panose="02020603050405020304" pitchFamily="18" charset="0"/>
              </a:rPr>
              <a:t>(Matthew 13:47-50)</a:t>
            </a:r>
          </a:p>
        </p:txBody>
      </p:sp>
      <p:sp>
        <p:nvSpPr>
          <p:cNvPr id="6" name="Title 1">
            <a:extLst>
              <a:ext uri="{FF2B5EF4-FFF2-40B4-BE49-F238E27FC236}">
                <a16:creationId xmlns:a16="http://schemas.microsoft.com/office/drawing/2014/main" id="{02C5B01A-0566-373F-A05F-0D990AB19D1F}"/>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382250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3000821"/>
          </a:xfrm>
        </p:spPr>
        <p:txBody>
          <a:bodyPr>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a:t>
            </a:r>
            <a:r>
              <a:rPr lang="en-US" dirty="0">
                <a:latin typeface="Verdana" panose="020B0604030504040204" pitchFamily="34" charset="0"/>
                <a:ea typeface="Times New Roman" panose="02020603050405020304" pitchFamily="18" charset="0"/>
              </a:rPr>
              <a:t>PURPOSE</a:t>
            </a:r>
            <a:r>
              <a:rPr lang="en-US"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He is coming to JUDGE ALL PEOPLE: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“For we must all appear before the judgment seat of Christ, so that each one may be recompensed for his deeds in the body, according to what he has done, whether good or bad.”</a:t>
            </a:r>
            <a:r>
              <a:rPr lang="en-US" dirty="0">
                <a:latin typeface="Verdana" panose="020B0604030504040204" pitchFamily="34" charset="0"/>
                <a:ea typeface="Times New Roman" panose="02020603050405020304" pitchFamily="18" charset="0"/>
              </a:rPr>
              <a:t> (2 Corinthians 5:10)</a:t>
            </a:r>
            <a:r>
              <a:rPr lang="en-US" i="1" dirty="0">
                <a:latin typeface="Verdana" panose="020B0604030504040204" pitchFamily="34" charset="0"/>
                <a:ea typeface="Times New Roman" panose="02020603050405020304" pitchFamily="18" charset="0"/>
              </a:rPr>
              <a:t> </a:t>
            </a:r>
            <a:endParaRPr lang="en-US" dirty="0">
              <a:latin typeface="Verdana" panose="020B0604030504040204" pitchFamily="34" charset="0"/>
              <a:ea typeface="Times New Roman" panose="02020603050405020304" pitchFamily="18" charset="0"/>
            </a:endParaRPr>
          </a:p>
        </p:txBody>
      </p:sp>
      <p:sp>
        <p:nvSpPr>
          <p:cNvPr id="6" name="Title 1">
            <a:extLst>
              <a:ext uri="{FF2B5EF4-FFF2-40B4-BE49-F238E27FC236}">
                <a16:creationId xmlns:a16="http://schemas.microsoft.com/office/drawing/2014/main" id="{B0B5985B-5329-D9B3-AAA2-FB952106B8D3}"/>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3733484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69682" y="1665461"/>
            <a:ext cx="8785782" cy="5036763"/>
          </a:xfrm>
        </p:spPr>
        <p:txBody>
          <a:bodyPr wrap="square">
            <a:spAutoFit/>
          </a:bodyPr>
          <a:lstStyle/>
          <a:p>
            <a:pPr marL="0" indent="0" algn="ctr">
              <a:spcBef>
                <a:spcPts val="0"/>
              </a:spcBef>
              <a:buNone/>
            </a:pPr>
            <a:r>
              <a:rPr lang="en-US" sz="2100" dirty="0">
                <a:effectLst/>
                <a:latin typeface="Verdana" panose="020B0604030504040204" pitchFamily="34" charset="0"/>
                <a:ea typeface="Verdana" panose="020B0604030504040204" pitchFamily="34" charset="0"/>
              </a:rPr>
              <a:t>THE </a:t>
            </a:r>
            <a:r>
              <a:rPr lang="en-US" sz="2100" dirty="0">
                <a:latin typeface="Verdana" panose="020B0604030504040204" pitchFamily="34" charset="0"/>
                <a:ea typeface="Verdana" panose="020B0604030504040204" pitchFamily="34" charset="0"/>
              </a:rPr>
              <a:t>PURPOSE</a:t>
            </a:r>
            <a:r>
              <a:rPr lang="en-US" sz="2100" dirty="0">
                <a:effectLst/>
                <a:latin typeface="Verdana" panose="020B0604030504040204" pitchFamily="34" charset="0"/>
                <a:ea typeface="Verdana" panose="020B0604030504040204" pitchFamily="34" charset="0"/>
              </a:rPr>
              <a:t> OF HIS COMING</a:t>
            </a:r>
          </a:p>
          <a:p>
            <a:pPr marL="0" indent="0">
              <a:spcBef>
                <a:spcPts val="0"/>
              </a:spcBef>
              <a:buNone/>
            </a:pPr>
            <a:endParaRPr lang="en-US" sz="21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2100" dirty="0">
                <a:latin typeface="Verdana" panose="020B0604030504040204" pitchFamily="34" charset="0"/>
                <a:ea typeface="Verdana" panose="020B0604030504040204" pitchFamily="34" charset="0"/>
              </a:rPr>
              <a:t>He is coming to JUDGE ALL PEOPLE:</a:t>
            </a:r>
          </a:p>
          <a:p>
            <a:pPr marL="0" indent="0">
              <a:spcBef>
                <a:spcPts val="0"/>
              </a:spcBef>
              <a:buNone/>
            </a:pPr>
            <a:endParaRPr lang="en-US" sz="2100" dirty="0">
              <a:latin typeface="Verdana" panose="020B0604030504040204" pitchFamily="34" charset="0"/>
              <a:ea typeface="Verdana" panose="020B0604030504040204" pitchFamily="34" charset="0"/>
            </a:endParaRPr>
          </a:p>
          <a:p>
            <a:pPr marL="0" indent="0">
              <a:spcBef>
                <a:spcPts val="0"/>
              </a:spcBef>
              <a:buNone/>
            </a:pPr>
            <a:r>
              <a:rPr lang="en-US" sz="2100" dirty="0">
                <a:effectLst/>
                <a:latin typeface="Verdana" panose="020B0604030504040204" pitchFamily="34" charset="0"/>
                <a:ea typeface="Verdana" panose="020B0604030504040204" pitchFamily="34" charset="0"/>
              </a:rPr>
              <a:t>This includes TAKING VENGEANCE ON THE WICKED.</a:t>
            </a:r>
          </a:p>
          <a:p>
            <a:pPr marL="0" indent="0">
              <a:spcBef>
                <a:spcPts val="0"/>
              </a:spcBef>
              <a:buNone/>
            </a:pPr>
            <a:r>
              <a:rPr lang="en-US" sz="2100" dirty="0">
                <a:effectLst/>
                <a:latin typeface="Verdana" panose="020B0604030504040204" pitchFamily="34" charset="0"/>
                <a:ea typeface="Verdana" panose="020B0604030504040204" pitchFamily="34" charset="0"/>
              </a:rPr>
              <a:t> </a:t>
            </a:r>
          </a:p>
          <a:p>
            <a:pPr marL="0" indent="0">
              <a:spcBef>
                <a:spcPts val="0"/>
              </a:spcBef>
              <a:buNone/>
            </a:pPr>
            <a:r>
              <a:rPr lang="en-US" sz="2100" i="1" dirty="0">
                <a:effectLst/>
                <a:latin typeface="Verdana" panose="020B0604030504040204" pitchFamily="34" charset="0"/>
                <a:ea typeface="Verdana" panose="020B0604030504040204" pitchFamily="34" charset="0"/>
              </a:rPr>
              <a:t>“For after all it is only just for God to repay with affliction those who afflict you, and to give relief to you who are afflicted and to us as well when the Lord Jesus will be revealed from heaven with His mighty angels in flaming fire, dealing out retribution to </a:t>
            </a:r>
            <a:r>
              <a:rPr lang="en-US" sz="2100" b="1" i="1" dirty="0">
                <a:effectLst/>
                <a:latin typeface="Verdana" panose="020B0604030504040204" pitchFamily="34" charset="0"/>
                <a:ea typeface="Verdana" panose="020B0604030504040204" pitchFamily="34" charset="0"/>
              </a:rPr>
              <a:t>those who do not know God</a:t>
            </a:r>
            <a:r>
              <a:rPr lang="en-US" sz="2100" i="1" dirty="0">
                <a:effectLst/>
                <a:latin typeface="Verdana" panose="020B0604030504040204" pitchFamily="34" charset="0"/>
                <a:ea typeface="Verdana" panose="020B0604030504040204" pitchFamily="34" charset="0"/>
              </a:rPr>
              <a:t> and to </a:t>
            </a:r>
            <a:r>
              <a:rPr lang="en-US" sz="2100" b="1" i="1" dirty="0">
                <a:effectLst/>
                <a:latin typeface="Verdana" panose="020B0604030504040204" pitchFamily="34" charset="0"/>
                <a:ea typeface="Verdana" panose="020B0604030504040204" pitchFamily="34" charset="0"/>
              </a:rPr>
              <a:t>those who do not obey the gospel</a:t>
            </a:r>
            <a:r>
              <a:rPr lang="en-US" sz="2100" i="1" dirty="0">
                <a:effectLst/>
                <a:latin typeface="Verdana" panose="020B0604030504040204" pitchFamily="34" charset="0"/>
                <a:ea typeface="Verdana" panose="020B0604030504040204" pitchFamily="34" charset="0"/>
              </a:rPr>
              <a:t> of our Lord Jesus. These will pay the penalty of eternal destruction, away from the presence of the Lord and from the glory of His power, when He comes to be glorified in His saints on that day, and to be marveled at among all who have believed – for our testimony to you was believed.”</a:t>
            </a:r>
            <a:br>
              <a:rPr lang="en-US" sz="2100" i="1" dirty="0">
                <a:effectLst/>
                <a:latin typeface="Verdana" panose="020B0604030504040204" pitchFamily="34" charset="0"/>
                <a:ea typeface="Verdana" panose="020B0604030504040204" pitchFamily="34" charset="0"/>
              </a:rPr>
            </a:br>
            <a:r>
              <a:rPr lang="en-US" sz="2100" dirty="0">
                <a:latin typeface="Verdana" panose="020B0604030504040204" pitchFamily="34" charset="0"/>
                <a:ea typeface="Verdana" panose="020B0604030504040204" pitchFamily="34" charset="0"/>
              </a:rPr>
              <a:t>(2 Thessalonians 1:6-10)</a:t>
            </a:r>
            <a:endParaRPr lang="en-US" sz="2100" dirty="0">
              <a:effectLst/>
              <a:latin typeface="Verdana" panose="020B0604030504040204" pitchFamily="34" charset="0"/>
              <a:ea typeface="Verdana" panose="020B0604030504040204" pitchFamily="34" charset="0"/>
            </a:endParaRPr>
          </a:p>
        </p:txBody>
      </p:sp>
      <p:sp>
        <p:nvSpPr>
          <p:cNvPr id="6" name="Title 1">
            <a:extLst>
              <a:ext uri="{FF2B5EF4-FFF2-40B4-BE49-F238E27FC236}">
                <a16:creationId xmlns:a16="http://schemas.microsoft.com/office/drawing/2014/main" id="{1CC67942-99B2-9E0A-5731-6DE82A44D06D}"/>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071051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4995214"/>
          </a:xfrm>
        </p:spPr>
        <p:txBody>
          <a:bodyPr>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a:t>
            </a:r>
            <a:r>
              <a:rPr lang="en-US" dirty="0">
                <a:latin typeface="Verdana" panose="020B0604030504040204" pitchFamily="34" charset="0"/>
                <a:ea typeface="Times New Roman" panose="02020603050405020304" pitchFamily="18" charset="0"/>
              </a:rPr>
              <a:t>PURPOSE</a:t>
            </a:r>
            <a:r>
              <a:rPr lang="en-US" dirty="0">
                <a:effectLst/>
                <a:latin typeface="Verdana" panose="020B0604030504040204" pitchFamily="34" charset="0"/>
                <a:ea typeface="Times New Roman" panose="02020603050405020304" pitchFamily="18" charset="0"/>
              </a:rPr>
              <a:t> OF HIS COMING</a:t>
            </a:r>
          </a:p>
          <a:p>
            <a:pPr marL="0" indent="0">
              <a:spcBef>
                <a:spcPts val="0"/>
              </a:spcBef>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He is coming to JUDGE ALL PEOPLE:</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This includes THE SALVATION OF THE RIGHTEOUS.</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“These will go away into eternal punishment, but the righteous into eternal life.” </a:t>
            </a:r>
            <a:r>
              <a:rPr lang="en-US" dirty="0">
                <a:latin typeface="Verdana" panose="020B0604030504040204" pitchFamily="34" charset="0"/>
                <a:ea typeface="Times New Roman" panose="02020603050405020304" pitchFamily="18" charset="0"/>
              </a:rPr>
              <a:t>(Matthew 25:46) </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rPr>
              <a:t>"...Be faithful until death, and I will give you the crown of life." </a:t>
            </a:r>
            <a:r>
              <a:rPr lang="en-US" dirty="0">
                <a:latin typeface="Verdana" panose="020B0604030504040204" pitchFamily="34" charset="0"/>
                <a:ea typeface="Times New Roman" panose="02020603050405020304" pitchFamily="18" charset="0"/>
              </a:rPr>
              <a:t>(Revelation 2:10)</a:t>
            </a:r>
          </a:p>
          <a:p>
            <a:pPr marL="0" indent="0">
              <a:spcBef>
                <a:spcPts val="0"/>
              </a:spcBef>
              <a:buNone/>
            </a:pPr>
            <a:endParaRPr lang="en-US" dirty="0">
              <a:latin typeface="Verdana" panose="020B0604030504040204" pitchFamily="34" charset="0"/>
              <a:ea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rPr>
              <a:t>WHAT IS OUR DUTY UNTIL JESUS COMES AGAIN?</a:t>
            </a:r>
          </a:p>
        </p:txBody>
      </p:sp>
      <p:sp>
        <p:nvSpPr>
          <p:cNvPr id="6" name="Title 1">
            <a:extLst>
              <a:ext uri="{FF2B5EF4-FFF2-40B4-BE49-F238E27FC236}">
                <a16:creationId xmlns:a16="http://schemas.microsoft.com/office/drawing/2014/main" id="{BA7DB53D-07BA-10AF-904A-534F01BBCA6E}"/>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423187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60256" y="1897759"/>
            <a:ext cx="8795208" cy="4358116"/>
          </a:xfrm>
        </p:spPr>
        <p:txBody>
          <a:bodyPr wrap="square">
            <a:spAutoFit/>
          </a:bodyPr>
          <a:lstStyle/>
          <a:p>
            <a:pPr marL="0" indent="0" algn="ctr">
              <a:spcBef>
                <a:spcPts val="0"/>
              </a:spcBef>
              <a:buNone/>
            </a:pPr>
            <a:r>
              <a:rPr lang="en-US" sz="2200" dirty="0">
                <a:effectLst/>
                <a:latin typeface="Verdana" panose="020B0604030504040204" pitchFamily="34" charset="0"/>
                <a:ea typeface="Times New Roman" panose="02020603050405020304" pitchFamily="18" charset="0"/>
              </a:rPr>
              <a:t>OUR DUTY UNTIL CHRIST COMES</a:t>
            </a:r>
          </a:p>
          <a:p>
            <a:pPr marL="0" indent="0">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200" dirty="0">
                <a:effectLst/>
                <a:latin typeface="Verdana" panose="020B0604030504040204" pitchFamily="34" charset="0"/>
                <a:ea typeface="Times New Roman" panose="02020603050405020304" pitchFamily="18" charset="0"/>
              </a:rPr>
              <a:t>CHRISTIANS need to </a:t>
            </a:r>
            <a:r>
              <a:rPr lang="en-US" sz="2200" dirty="0">
                <a:latin typeface="Verdana" panose="020B0604030504040204" pitchFamily="34" charset="0"/>
                <a:ea typeface="Times New Roman" panose="02020603050405020304" pitchFamily="18" charset="0"/>
              </a:rPr>
              <a:t>REMAIN </a:t>
            </a:r>
            <a:r>
              <a:rPr lang="en-US" sz="2200" dirty="0">
                <a:effectLst/>
                <a:latin typeface="Verdana" panose="020B0604030504040204" pitchFamily="34" charset="0"/>
                <a:ea typeface="Times New Roman" panose="02020603050405020304" pitchFamily="18" charset="0"/>
              </a:rPr>
              <a:t>OBEDIENT TO CHRIST!</a:t>
            </a:r>
          </a:p>
          <a:p>
            <a:pPr marL="0" indent="0">
              <a:spcBef>
                <a:spcPts val="0"/>
              </a:spcBef>
              <a:buNone/>
            </a:pPr>
            <a:endParaRPr lang="en-US" sz="2200" b="1" dirty="0">
              <a:latin typeface="Verdana" panose="020B0604030504040204" pitchFamily="34" charset="0"/>
              <a:ea typeface="Times New Roman" panose="02020603050405020304" pitchFamily="18" charset="0"/>
            </a:endParaRPr>
          </a:p>
          <a:p>
            <a:pPr marL="0" indent="0">
              <a:spcBef>
                <a:spcPts val="0"/>
              </a:spcBef>
              <a:buNone/>
            </a:pPr>
            <a:r>
              <a:rPr lang="en-US" sz="2200" i="1" dirty="0">
                <a:effectLst/>
                <a:latin typeface="Verdana" panose="020B0604030504040204" pitchFamily="34" charset="0"/>
                <a:ea typeface="Times New Roman" panose="02020603050405020304" pitchFamily="18" charset="0"/>
              </a:rPr>
              <a:t>“And having been made perfect, He became to all those who obey Him the source of eternal salvation…”</a:t>
            </a:r>
            <a:r>
              <a:rPr lang="en-US" sz="2200" dirty="0">
                <a:effectLst/>
                <a:latin typeface="Verdana" panose="020B0604030504040204" pitchFamily="34" charset="0"/>
                <a:ea typeface="Times New Roman" panose="02020603050405020304" pitchFamily="18" charset="0"/>
              </a:rPr>
              <a:t> (Hebrews 5:9)</a:t>
            </a:r>
          </a:p>
          <a:p>
            <a:pPr marL="0" indent="0">
              <a:spcBef>
                <a:spcPts val="0"/>
              </a:spcBef>
              <a:buNone/>
            </a:pPr>
            <a:endParaRPr lang="en-US" sz="2200" i="1" dirty="0">
              <a:latin typeface="Verdana" panose="020B0604030504040204" pitchFamily="34" charset="0"/>
              <a:ea typeface="Verdana" panose="020B0604030504040204" pitchFamily="34" charset="0"/>
            </a:endParaRPr>
          </a:p>
          <a:p>
            <a:pPr marL="0" indent="0">
              <a:spcBef>
                <a:spcPts val="0"/>
              </a:spcBef>
              <a:buNone/>
            </a:pPr>
            <a:r>
              <a:rPr lang="en-US" sz="2200" i="1" dirty="0">
                <a:effectLst/>
                <a:latin typeface="Verdana" panose="020B0604030504040204" pitchFamily="34" charset="0"/>
                <a:ea typeface="Verdana" panose="020B0604030504040204" pitchFamily="34" charset="0"/>
              </a:rPr>
              <a:t>“Not everyone who says to Me, ‘Lord, Lord,’ will enter the kingdom of heaven, but he who does the will of my Father who is in heaven is who will enter.” </a:t>
            </a:r>
            <a:r>
              <a:rPr lang="en-US" sz="2200" dirty="0">
                <a:effectLst/>
                <a:latin typeface="Verdana" panose="020B0604030504040204" pitchFamily="34" charset="0"/>
                <a:ea typeface="Verdana" panose="020B0604030504040204" pitchFamily="34" charset="0"/>
              </a:rPr>
              <a:t>(Matthew 7:21)</a:t>
            </a:r>
          </a:p>
          <a:p>
            <a:pPr marL="0" indent="0">
              <a:spcBef>
                <a:spcPts val="0"/>
              </a:spcBef>
              <a:buNone/>
            </a:pPr>
            <a:endParaRPr lang="en-US" sz="2200" i="1" dirty="0">
              <a:latin typeface="Verdana" panose="020B0604030504040204" pitchFamily="34" charset="0"/>
              <a:ea typeface="Verdana" panose="020B0604030504040204" pitchFamily="34" charset="0"/>
            </a:endParaRPr>
          </a:p>
          <a:p>
            <a:pPr marL="0" indent="0">
              <a:spcBef>
                <a:spcPts val="0"/>
              </a:spcBef>
              <a:buNone/>
            </a:pPr>
            <a:r>
              <a:rPr lang="en-US" sz="2200" i="1" dirty="0">
                <a:latin typeface="Verdana" panose="020B0604030504040204" pitchFamily="34" charset="0"/>
                <a:ea typeface="Verdana" panose="020B0604030504040204" pitchFamily="34" charset="0"/>
              </a:rPr>
              <a:t>“…</a:t>
            </a:r>
            <a:r>
              <a:rPr lang="en-US" sz="2200" i="1" dirty="0">
                <a:effectLst/>
                <a:latin typeface="Verdana" panose="020B0604030504040204" pitchFamily="34" charset="0"/>
                <a:ea typeface="Verdana" panose="020B0604030504040204" pitchFamily="34" charset="0"/>
              </a:rPr>
              <a:t>that you should remember the words spoken beforehand by the holy prophets and the commandment of the Lord and Savior spoken by your apostles.” </a:t>
            </a:r>
            <a:r>
              <a:rPr lang="en-US" sz="2200" dirty="0">
                <a:effectLst/>
                <a:latin typeface="Verdana" panose="020B0604030504040204" pitchFamily="34" charset="0"/>
                <a:ea typeface="Verdana" panose="020B0604030504040204" pitchFamily="34" charset="0"/>
              </a:rPr>
              <a:t>(2 Peter 3:2)</a:t>
            </a:r>
            <a:endParaRPr lang="en-US" sz="2200" i="1" dirty="0">
              <a:effectLst/>
              <a:latin typeface="Verdana" panose="020B0604030504040204" pitchFamily="34" charset="0"/>
              <a:ea typeface="Verdana" panose="020B0604030504040204" pitchFamily="34" charset="0"/>
            </a:endParaRPr>
          </a:p>
        </p:txBody>
      </p:sp>
      <p:sp>
        <p:nvSpPr>
          <p:cNvPr id="6" name="Title 1">
            <a:extLst>
              <a:ext uri="{FF2B5EF4-FFF2-40B4-BE49-F238E27FC236}">
                <a16:creationId xmlns:a16="http://schemas.microsoft.com/office/drawing/2014/main" id="{17B4A554-E864-A07D-871B-C2E6D9124852}"/>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49625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79110" y="1794062"/>
            <a:ext cx="8795208" cy="4967514"/>
          </a:xfrm>
        </p:spPr>
        <p:txBody>
          <a:bodyPr wrap="square">
            <a:spAutoFit/>
          </a:bodyPr>
          <a:lstStyle/>
          <a:p>
            <a:pPr marL="0" indent="0" algn="ctr">
              <a:spcBef>
                <a:spcPts val="0"/>
              </a:spcBef>
              <a:buNone/>
            </a:pPr>
            <a:r>
              <a:rPr lang="en-US" sz="2200" dirty="0">
                <a:effectLst/>
                <a:latin typeface="Verdana" panose="020B0604030504040204" pitchFamily="34" charset="0"/>
                <a:ea typeface="Times New Roman" panose="02020603050405020304" pitchFamily="18" charset="0"/>
              </a:rPr>
              <a:t>OUR DUTY UNTIL CHRIST COMES</a:t>
            </a:r>
          </a:p>
          <a:p>
            <a:pPr marL="0" indent="0">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200" dirty="0">
                <a:effectLst/>
                <a:latin typeface="Verdana" panose="020B0604030504040204" pitchFamily="34" charset="0"/>
                <a:ea typeface="Times New Roman" panose="02020603050405020304" pitchFamily="18" charset="0"/>
              </a:rPr>
              <a:t>CHRISTIANS need to </a:t>
            </a:r>
            <a:r>
              <a:rPr lang="en-US" sz="2200" dirty="0">
                <a:latin typeface="Verdana" panose="020B0604030504040204" pitchFamily="34" charset="0"/>
                <a:ea typeface="Times New Roman" panose="02020603050405020304" pitchFamily="18" charset="0"/>
              </a:rPr>
              <a:t>REMAIN </a:t>
            </a:r>
            <a:r>
              <a:rPr lang="en-US" sz="2200" dirty="0">
                <a:effectLst/>
                <a:latin typeface="Verdana" panose="020B0604030504040204" pitchFamily="34" charset="0"/>
                <a:ea typeface="Times New Roman" panose="02020603050405020304" pitchFamily="18" charset="0"/>
              </a:rPr>
              <a:t>OBEDIENT TO CHRIST!</a:t>
            </a:r>
          </a:p>
          <a:p>
            <a:pPr marL="0" indent="0">
              <a:spcBef>
                <a:spcPts val="0"/>
              </a:spcBef>
              <a:buNone/>
            </a:pPr>
            <a:endParaRPr lang="en-US" sz="2200" i="1" dirty="0">
              <a:effectLst/>
              <a:latin typeface="Verdana" panose="020B0604030504040204" pitchFamily="34" charset="0"/>
              <a:ea typeface="Times New Roman" panose="02020603050405020304" pitchFamily="18" charset="0"/>
            </a:endParaRPr>
          </a:p>
          <a:p>
            <a:pPr marL="0" indent="0">
              <a:spcBef>
                <a:spcPts val="0"/>
              </a:spcBef>
              <a:buNone/>
            </a:pPr>
            <a:r>
              <a:rPr lang="en-US" sz="2200" i="1" dirty="0">
                <a:effectLst/>
                <a:latin typeface="Verdana" panose="020B0604030504040204" pitchFamily="34" charset="0"/>
                <a:ea typeface="Times New Roman" panose="02020603050405020304" pitchFamily="18" charset="0"/>
              </a:rPr>
              <a:t>“So then, my beloved, just as you have always obeyed, not as in my presence only, but now much more in my absence, work out your salvation with fear and trembling</a:t>
            </a:r>
            <a:r>
              <a:rPr lang="en-US" sz="2200" i="1" dirty="0">
                <a:latin typeface="Verdana" panose="020B0604030504040204" pitchFamily="34" charset="0"/>
                <a:ea typeface="Times New Roman" panose="02020603050405020304" pitchFamily="18" charset="0"/>
              </a:rPr>
              <a:t>…” </a:t>
            </a:r>
            <a:r>
              <a:rPr lang="en-US" sz="2200" dirty="0">
                <a:latin typeface="Verdana" panose="020B0604030504040204" pitchFamily="34" charset="0"/>
                <a:ea typeface="Times New Roman" panose="02020603050405020304" pitchFamily="18" charset="0"/>
              </a:rPr>
              <a:t>(Philippians 2:12) </a:t>
            </a:r>
            <a:endParaRPr lang="en-US" sz="2200" dirty="0">
              <a:effectLst/>
              <a:latin typeface="Verdana" panose="020B0604030504040204" pitchFamily="34" charset="0"/>
              <a:ea typeface="Times New Roman" panose="02020603050405020304" pitchFamily="18" charset="0"/>
            </a:endParaRPr>
          </a:p>
          <a:p>
            <a:pPr marL="0" indent="0">
              <a:spcBef>
                <a:spcPts val="0"/>
              </a:spcBef>
              <a:buNone/>
            </a:pPr>
            <a:endParaRPr lang="en-US" sz="2200" dirty="0">
              <a:latin typeface="Verdana" panose="020B0604030504040204" pitchFamily="34" charset="0"/>
              <a:ea typeface="Times New Roman" panose="02020603050405020304" pitchFamily="18" charset="0"/>
            </a:endParaRPr>
          </a:p>
          <a:p>
            <a:pPr marL="0" indent="0">
              <a:spcBef>
                <a:spcPts val="0"/>
              </a:spcBef>
              <a:buNone/>
            </a:pPr>
            <a:r>
              <a:rPr lang="en-US" sz="2200" i="1" dirty="0">
                <a:latin typeface="Verdana" panose="020B0604030504040204" pitchFamily="34" charset="0"/>
                <a:ea typeface="Times New Roman" panose="02020603050405020304" pitchFamily="18" charset="0"/>
              </a:rPr>
              <a:t>“But the day of the Lord will come like a thief, in which the heavens will pass away with a roar and the elements will be destroyed with intense heat, and the earth and its works will be burned up. Since all these things are to be destroyed in this way, what sort of people ought you to be in holy conduct and godliness, looking for and hastening the coming of the day of God…” </a:t>
            </a:r>
            <a:r>
              <a:rPr lang="en-US" sz="2200" dirty="0">
                <a:latin typeface="Verdana" panose="020B0604030504040204" pitchFamily="34" charset="0"/>
                <a:ea typeface="Times New Roman" panose="02020603050405020304" pitchFamily="18" charset="0"/>
              </a:rPr>
              <a:t>(2 Peter 3:10-12a)</a:t>
            </a:r>
          </a:p>
        </p:txBody>
      </p:sp>
      <p:sp>
        <p:nvSpPr>
          <p:cNvPr id="6" name="Title 1">
            <a:extLst>
              <a:ext uri="{FF2B5EF4-FFF2-40B4-BE49-F238E27FC236}">
                <a16:creationId xmlns:a16="http://schemas.microsoft.com/office/drawing/2014/main" id="{B28B82A5-AF8F-4855-907D-561C4BAC0DB4}"/>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934893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16816" y="1637180"/>
            <a:ext cx="8738648" cy="5272213"/>
          </a:xfrm>
        </p:spPr>
        <p:txBody>
          <a:bodyPr wrap="square">
            <a:spAutoFit/>
          </a:bodyPr>
          <a:lstStyle/>
          <a:p>
            <a:pPr marL="0" indent="0" algn="ctr">
              <a:spcBef>
                <a:spcPts val="0"/>
              </a:spcBef>
              <a:buNone/>
            </a:pPr>
            <a:r>
              <a:rPr lang="en-US" sz="2200" dirty="0">
                <a:effectLst/>
                <a:latin typeface="Verdana" panose="020B0604030504040204" pitchFamily="34" charset="0"/>
                <a:ea typeface="Times New Roman" panose="02020603050405020304" pitchFamily="18" charset="0"/>
              </a:rPr>
              <a:t>OUR DUTY UNTIL CHRIST COMES</a:t>
            </a:r>
          </a:p>
          <a:p>
            <a:pPr marL="0" indent="0">
              <a:spcBef>
                <a:spcPts val="0"/>
              </a:spcBef>
              <a:buNone/>
            </a:pPr>
            <a:endParaRPr lang="en-US" sz="22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200" dirty="0">
                <a:effectLst/>
                <a:latin typeface="Verdana" panose="020B0604030504040204" pitchFamily="34" charset="0"/>
                <a:ea typeface="Times New Roman" panose="02020603050405020304" pitchFamily="18" charset="0"/>
              </a:rPr>
              <a:t>Those OUTSIDE OF CHRIST need to OBEY THE GOSPEL!</a:t>
            </a:r>
          </a:p>
          <a:p>
            <a:pPr marL="0" indent="0">
              <a:spcBef>
                <a:spcPts val="0"/>
              </a:spcBef>
              <a:buNone/>
            </a:pPr>
            <a:endParaRPr lang="en-US" sz="2200" b="1" dirty="0">
              <a:latin typeface="Verdana" panose="020B0604030504040204" pitchFamily="34" charset="0"/>
              <a:ea typeface="Times New Roman" panose="02020603050405020304" pitchFamily="18" charset="0"/>
            </a:endParaRPr>
          </a:p>
          <a:p>
            <a:pPr marL="0" indent="0">
              <a:spcBef>
                <a:spcPts val="0"/>
              </a:spcBef>
              <a:buNone/>
            </a:pPr>
            <a:r>
              <a:rPr lang="en-US" sz="2200" i="1" dirty="0">
                <a:effectLst/>
                <a:latin typeface="Verdana" panose="020B0604030504040204" pitchFamily="34" charset="0"/>
                <a:ea typeface="Times New Roman" panose="02020603050405020304" pitchFamily="18" charset="0"/>
              </a:rPr>
              <a:t>“Therefore let all the house of Israel know for certain that God has made Him both Lord and Christ – this Jesus whom you crucified. Now when they heard this, they were pierced to the heart, and said to Peter and the rest of the apostles, ‘Brethren, what shall we do?’ Peter said to them, ‘Repent, and each of you be baptized in the name of Jesus Christ for the forgiveness of your sins; and you will receive the gift of the Holy Spirit.’” </a:t>
            </a:r>
            <a:r>
              <a:rPr lang="en-US" sz="2200" dirty="0">
                <a:effectLst/>
                <a:latin typeface="Verdana" panose="020B0604030504040204" pitchFamily="34" charset="0"/>
                <a:ea typeface="Times New Roman" panose="02020603050405020304" pitchFamily="18" charset="0"/>
              </a:rPr>
              <a:t>(</a:t>
            </a:r>
            <a:r>
              <a:rPr lang="en-US" sz="2200" dirty="0">
                <a:latin typeface="Verdana" panose="020B0604030504040204" pitchFamily="34" charset="0"/>
                <a:ea typeface="Times New Roman" panose="02020603050405020304" pitchFamily="18" charset="0"/>
              </a:rPr>
              <a:t>Acts 2:36-38) </a:t>
            </a:r>
          </a:p>
          <a:p>
            <a:pPr marL="0" indent="0">
              <a:spcBef>
                <a:spcPts val="0"/>
              </a:spcBef>
              <a:buNone/>
            </a:pPr>
            <a:endParaRPr lang="en-US" sz="2200" dirty="0">
              <a:effectLst/>
              <a:latin typeface="Verdana" panose="020B0604030504040204" pitchFamily="34" charset="0"/>
              <a:ea typeface="Verdana" panose="020B0604030504040204" pitchFamily="34" charset="0"/>
            </a:endParaRPr>
          </a:p>
          <a:p>
            <a:pPr marL="0" indent="0">
              <a:spcBef>
                <a:spcPts val="0"/>
              </a:spcBef>
              <a:buNone/>
            </a:pPr>
            <a:r>
              <a:rPr lang="en-US" sz="2200" i="1" dirty="0">
                <a:effectLst/>
                <a:latin typeface="Verdana" panose="020B0604030504040204" pitchFamily="34" charset="0"/>
                <a:ea typeface="Verdana" panose="020B0604030504040204" pitchFamily="34" charset="0"/>
              </a:rPr>
              <a:t>“For it is time for judgment to begin with the household of God; and if it begins with us first, what will be the outcome for those who do not obey the gospel of God?”</a:t>
            </a:r>
            <a:br>
              <a:rPr lang="en-US" sz="2200" i="1" dirty="0">
                <a:effectLst/>
                <a:latin typeface="Verdana" panose="020B0604030504040204" pitchFamily="34" charset="0"/>
                <a:ea typeface="Verdana" panose="020B0604030504040204" pitchFamily="34" charset="0"/>
              </a:rPr>
            </a:br>
            <a:r>
              <a:rPr lang="en-US" sz="2200" dirty="0">
                <a:effectLst/>
                <a:latin typeface="Verdana" panose="020B0604030504040204" pitchFamily="34" charset="0"/>
                <a:ea typeface="Verdana" panose="020B0604030504040204" pitchFamily="34" charset="0"/>
              </a:rPr>
              <a:t>(1 Peter 4:17)</a:t>
            </a:r>
          </a:p>
        </p:txBody>
      </p:sp>
      <p:sp>
        <p:nvSpPr>
          <p:cNvPr id="6" name="Title 1">
            <a:extLst>
              <a:ext uri="{FF2B5EF4-FFF2-40B4-BE49-F238E27FC236}">
                <a16:creationId xmlns:a16="http://schemas.microsoft.com/office/drawing/2014/main" id="{FC3F1E41-E9E8-89BC-1B60-1C9E9553857C}"/>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5466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28650" y="1794062"/>
            <a:ext cx="7781025" cy="4413516"/>
          </a:xfrm>
        </p:spPr>
        <p:txBody>
          <a:bodyPr>
            <a:spAutoFit/>
          </a:bodyPr>
          <a:lstStyle/>
          <a:p>
            <a:pPr marL="0" indent="0">
              <a:spcBef>
                <a:spcPts val="0"/>
              </a:spcBef>
              <a:buNone/>
            </a:pPr>
            <a:r>
              <a:rPr lang="en-US" sz="3000" i="1" dirty="0">
                <a:latin typeface="Verdana" panose="020B0604030504040204" pitchFamily="34" charset="0"/>
                <a:ea typeface="Times New Roman" panose="02020603050405020304" pitchFamily="18" charset="0"/>
              </a:rPr>
              <a:t>“…When the Son of Man comes, will He find faith on the earth?” </a:t>
            </a:r>
            <a:r>
              <a:rPr lang="en-US" sz="3000" dirty="0">
                <a:latin typeface="Verdana" panose="020B0604030504040204" pitchFamily="34" charset="0"/>
                <a:ea typeface="Times New Roman" panose="02020603050405020304" pitchFamily="18" charset="0"/>
              </a:rPr>
              <a:t>Luke 18:8</a:t>
            </a:r>
          </a:p>
          <a:p>
            <a:pPr marL="0" indent="0">
              <a:spcBef>
                <a:spcPts val="0"/>
              </a:spcBef>
              <a:buNone/>
            </a:pPr>
            <a:endParaRPr lang="en-US" sz="3600" dirty="0">
              <a:latin typeface="Verdana" panose="020B0604030504040204" pitchFamily="34" charset="0"/>
              <a:ea typeface="Times New Roman" panose="02020603050405020304" pitchFamily="18" charset="0"/>
            </a:endParaRPr>
          </a:p>
          <a:p>
            <a:pPr marL="0" indent="0">
              <a:spcBef>
                <a:spcPts val="0"/>
              </a:spcBef>
              <a:buNone/>
            </a:pPr>
            <a:endParaRPr lang="en-US" sz="1800" dirty="0">
              <a:latin typeface="Verdana" panose="020B0604030504040204" pitchFamily="34" charset="0"/>
              <a:ea typeface="Times New Roman" panose="02020603050405020304" pitchFamily="18" charset="0"/>
            </a:endParaRPr>
          </a:p>
          <a:p>
            <a:pPr marL="0" indent="0" algn="ctr">
              <a:spcBef>
                <a:spcPts val="0"/>
              </a:spcBef>
              <a:buNone/>
            </a:pPr>
            <a:r>
              <a:rPr lang="en-US" sz="4950" dirty="0">
                <a:latin typeface="Verdana" panose="020B0604030504040204" pitchFamily="34" charset="0"/>
                <a:ea typeface="Times New Roman" panose="02020603050405020304" pitchFamily="18" charset="0"/>
              </a:rPr>
              <a:t>IF JESUS COMES IN YOUR LIFETIME, WILL HE FIND FAITH IN YOU?</a:t>
            </a:r>
          </a:p>
        </p:txBody>
      </p:sp>
      <p:sp>
        <p:nvSpPr>
          <p:cNvPr id="6" name="Title 1">
            <a:extLst>
              <a:ext uri="{FF2B5EF4-FFF2-40B4-BE49-F238E27FC236}">
                <a16:creationId xmlns:a16="http://schemas.microsoft.com/office/drawing/2014/main" id="{535F9067-5998-0495-3B4B-39FCE5171432}"/>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9594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329937" y="1959910"/>
            <a:ext cx="8521831" cy="4745915"/>
          </a:xfrm>
        </p:spPr>
        <p:txBody>
          <a:bodyPr wrap="square">
            <a:spAutoFit/>
          </a:bodyPr>
          <a:lstStyle/>
          <a:p>
            <a:pPr marL="0" indent="0" algn="ctr">
              <a:spcBef>
                <a:spcPts val="0"/>
              </a:spcBef>
              <a:buNone/>
            </a:pPr>
            <a:r>
              <a:rPr lang="en-US" sz="2800" dirty="0">
                <a:effectLst/>
                <a:latin typeface="Verdana" panose="020B0604030504040204" pitchFamily="34" charset="0"/>
                <a:ea typeface="Times New Roman" panose="02020603050405020304" pitchFamily="18" charset="0"/>
              </a:rPr>
              <a:t>THE CERTAINTY OF HIS COMING</a:t>
            </a:r>
          </a:p>
          <a:p>
            <a:pPr marL="0" indent="0">
              <a:spcBef>
                <a:spcPts val="0"/>
              </a:spcBef>
              <a:buNone/>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Taught by Jesus:</a:t>
            </a:r>
          </a:p>
          <a:p>
            <a:pPr marL="0" indent="0">
              <a:spcBef>
                <a:spcPts val="0"/>
              </a:spcBef>
              <a:buNone/>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800" i="1" dirty="0">
                <a:effectLst/>
                <a:latin typeface="Verdana" panose="020B0604030504040204" pitchFamily="34" charset="0"/>
                <a:ea typeface="Times New Roman" panose="02020603050405020304" pitchFamily="18" charset="0"/>
              </a:rPr>
              <a:t>“Do not let your heart be troubled; believe in God, believe also in Me. In My Father’s house are many dwelling places; if it were not so, I would have told you; for I go to prepare a place for you. If I go and prepare a place for you, I will come again and receive you to Myself, that where I am, there you may be also.”</a:t>
            </a:r>
            <a:r>
              <a:rPr lang="en-US" sz="2800" b="1" dirty="0">
                <a:latin typeface="Verdana" panose="020B0604030504040204" pitchFamily="34" charset="0"/>
                <a:ea typeface="Times New Roman" panose="02020603050405020304" pitchFamily="18" charset="0"/>
              </a:rPr>
              <a:t> </a:t>
            </a:r>
            <a:r>
              <a:rPr lang="en-US" sz="2800" dirty="0">
                <a:latin typeface="Verdana" panose="020B0604030504040204" pitchFamily="34" charset="0"/>
                <a:ea typeface="Times New Roman" panose="02020603050405020304" pitchFamily="18" charset="0"/>
              </a:rPr>
              <a:t>(John 14:1-3)</a:t>
            </a:r>
          </a:p>
        </p:txBody>
      </p:sp>
      <p:sp>
        <p:nvSpPr>
          <p:cNvPr id="6" name="Title 1">
            <a:extLst>
              <a:ext uri="{FF2B5EF4-FFF2-40B4-BE49-F238E27FC236}">
                <a16:creationId xmlns:a16="http://schemas.microsoft.com/office/drawing/2014/main" id="{17CD8053-0AE6-F3B2-D860-6810544A20FF}"/>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42230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title"/>
          </p:nvPr>
        </p:nvSpPr>
        <p:spPr>
          <a:xfrm>
            <a:off x="48847" y="936243"/>
            <a:ext cx="9048018" cy="754822"/>
          </a:xfrm>
        </p:spPr>
        <p:txBody>
          <a:bodyPr vert="horz" wrap="square" lIns="68580" tIns="34290" rIns="68580" bIns="34290" rtlCol="0" anchor="b">
            <a:spAutoFit/>
          </a:bodyPr>
          <a:lstStyle/>
          <a:p>
            <a:pPr algn="ctr"/>
            <a:r>
              <a:rPr lang="en-US" sz="4950" dirty="0">
                <a:solidFill>
                  <a:schemeClr val="tx1">
                    <a:lumMod val="95000"/>
                  </a:schemeClr>
                </a:solidFill>
                <a:latin typeface="Verdana" panose="020B0604030504040204" pitchFamily="34" charset="0"/>
                <a:ea typeface="Verdana" panose="020B0604030504040204" pitchFamily="34" charset="0"/>
              </a:rPr>
              <a:t>HOW TO OBEY THE GOSPEL</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4294967295"/>
          </p:nvPr>
        </p:nvSpPr>
        <p:spPr>
          <a:xfrm>
            <a:off x="237388" y="1793875"/>
            <a:ext cx="8689800" cy="4552015"/>
          </a:xfrm>
        </p:spPr>
        <p:txBody>
          <a:bodyPr vert="horz" wrap="square" lIns="68580" tIns="34290" rIns="68580" bIns="34290" rtlCol="0">
            <a:spAutoFit/>
          </a:bodyPr>
          <a:lstStyle/>
          <a:p>
            <a:pPr marL="21431">
              <a:spcBef>
                <a:spcPts val="0"/>
              </a:spcBef>
              <a:spcAft>
                <a:spcPts val="450"/>
              </a:spcAft>
            </a:pPr>
            <a:r>
              <a:rPr lang="en-US" dirty="0">
                <a:solidFill>
                  <a:schemeClr val="tx1">
                    <a:lumMod val="95000"/>
                  </a:schemeClr>
                </a:solidFill>
                <a:latin typeface="Verdana" panose="020B0604030504040204" pitchFamily="34" charset="0"/>
                <a:ea typeface="Verdana" panose="020B0604030504040204" pitchFamily="34" charset="0"/>
              </a:rPr>
              <a:t>Hear the word </a:t>
            </a:r>
            <a:r>
              <a:rPr lang="en-US" sz="1800" dirty="0">
                <a:solidFill>
                  <a:schemeClr val="tx1">
                    <a:lumMod val="95000"/>
                  </a:schemeClr>
                </a:solidFill>
                <a:latin typeface="Verdana" panose="020B0604030504040204" pitchFamily="34" charset="0"/>
                <a:ea typeface="Verdana" panose="020B0604030504040204" pitchFamily="34" charset="0"/>
              </a:rPr>
              <a:t>(2 Thessalonians 2:14-15; James 1:21)</a:t>
            </a:r>
            <a:br>
              <a:rPr lang="en-US" dirty="0">
                <a:solidFill>
                  <a:schemeClr val="tx1">
                    <a:lumMod val="95000"/>
                  </a:schemeClr>
                </a:solidFill>
                <a:latin typeface="Verdana" panose="020B0604030504040204" pitchFamily="34" charset="0"/>
                <a:ea typeface="Verdana" panose="020B0604030504040204" pitchFamily="34" charset="0"/>
              </a:rPr>
            </a:br>
            <a:endParaRPr lang="en-US" dirty="0">
              <a:solidFill>
                <a:schemeClr val="tx1">
                  <a:lumMod val="95000"/>
                </a:schemeClr>
              </a:solidFill>
              <a:latin typeface="Verdana" panose="020B0604030504040204" pitchFamily="34" charset="0"/>
              <a:ea typeface="Verdana" panose="020B0604030504040204" pitchFamily="34" charset="0"/>
            </a:endParaRPr>
          </a:p>
          <a:p>
            <a:pPr marL="192881">
              <a:spcBef>
                <a:spcPts val="0"/>
              </a:spcBef>
              <a:spcAft>
                <a:spcPts val="450"/>
              </a:spcAft>
            </a:pPr>
            <a:r>
              <a:rPr lang="en-US" dirty="0">
                <a:solidFill>
                  <a:schemeClr val="tx1">
                    <a:lumMod val="95000"/>
                  </a:schemeClr>
                </a:solidFill>
                <a:latin typeface="Verdana" panose="020B0604030504040204" pitchFamily="34" charset="0"/>
                <a:ea typeface="Verdana" panose="020B0604030504040204" pitchFamily="34" charset="0"/>
              </a:rPr>
              <a:t>Believe the gospel </a:t>
            </a:r>
            <a:r>
              <a:rPr lang="en-US" sz="1800" dirty="0">
                <a:solidFill>
                  <a:schemeClr val="tx1">
                    <a:lumMod val="95000"/>
                  </a:schemeClr>
                </a:solidFill>
                <a:latin typeface="Verdana" panose="020B0604030504040204" pitchFamily="34" charset="0"/>
                <a:ea typeface="Verdana" panose="020B0604030504040204" pitchFamily="34" charset="0"/>
              </a:rPr>
              <a:t>(Hebrews 11:6; John 8:24)</a:t>
            </a:r>
          </a:p>
          <a:p>
            <a:pPr marL="21431" indent="0">
              <a:spcBef>
                <a:spcPts val="0"/>
              </a:spcBef>
              <a:spcAft>
                <a:spcPts val="450"/>
              </a:spcAft>
              <a:buNone/>
            </a:pPr>
            <a:endParaRPr lang="en-US" dirty="0">
              <a:solidFill>
                <a:schemeClr val="tx1">
                  <a:lumMod val="95000"/>
                </a:schemeClr>
              </a:solidFill>
              <a:latin typeface="Verdana" panose="020B0604030504040204" pitchFamily="34" charset="0"/>
              <a:ea typeface="Verdana" panose="020B0604030504040204" pitchFamily="34" charset="0"/>
            </a:endParaRPr>
          </a:p>
          <a:p>
            <a:pPr marL="192881">
              <a:spcBef>
                <a:spcPts val="0"/>
              </a:spcBef>
              <a:spcAft>
                <a:spcPts val="450"/>
              </a:spcAft>
            </a:pPr>
            <a:r>
              <a:rPr lang="en-US" dirty="0">
                <a:solidFill>
                  <a:schemeClr val="tx1">
                    <a:lumMod val="95000"/>
                  </a:schemeClr>
                </a:solidFill>
                <a:latin typeface="Verdana" panose="020B0604030504040204" pitchFamily="34" charset="0"/>
                <a:ea typeface="Verdana" panose="020B0604030504040204" pitchFamily="34" charset="0"/>
              </a:rPr>
              <a:t>Repent of sins </a:t>
            </a:r>
            <a:r>
              <a:rPr lang="en-US" sz="1800" dirty="0">
                <a:solidFill>
                  <a:schemeClr val="tx1">
                    <a:lumMod val="95000"/>
                  </a:schemeClr>
                </a:solidFill>
                <a:latin typeface="Verdana" panose="020B0604030504040204" pitchFamily="34" charset="0"/>
                <a:ea typeface="Verdana" panose="020B0604030504040204" pitchFamily="34" charset="0"/>
              </a:rPr>
              <a:t>(Luke 13:3; Acts 17:30-31)</a:t>
            </a:r>
          </a:p>
          <a:p>
            <a:pPr marL="0" indent="0">
              <a:spcBef>
                <a:spcPts val="0"/>
              </a:spcBef>
              <a:spcAft>
                <a:spcPts val="450"/>
              </a:spcAft>
              <a:buNone/>
            </a:pPr>
            <a:endParaRPr lang="en-US" dirty="0">
              <a:solidFill>
                <a:schemeClr val="tx1">
                  <a:lumMod val="95000"/>
                </a:schemeClr>
              </a:solidFill>
              <a:latin typeface="Verdana" panose="020B0604030504040204" pitchFamily="34" charset="0"/>
              <a:ea typeface="Verdana" panose="020B0604030504040204" pitchFamily="34" charset="0"/>
            </a:endParaRPr>
          </a:p>
          <a:p>
            <a:pPr marL="192881">
              <a:spcBef>
                <a:spcPts val="0"/>
              </a:spcBef>
              <a:spcAft>
                <a:spcPts val="450"/>
              </a:spcAft>
            </a:pPr>
            <a:r>
              <a:rPr lang="en-US" dirty="0">
                <a:solidFill>
                  <a:schemeClr val="tx1">
                    <a:lumMod val="95000"/>
                  </a:schemeClr>
                </a:solidFill>
                <a:latin typeface="Verdana" panose="020B0604030504040204" pitchFamily="34" charset="0"/>
                <a:ea typeface="Verdana" panose="020B0604030504040204" pitchFamily="34" charset="0"/>
              </a:rPr>
              <a:t>Confess Jesus Christ </a:t>
            </a:r>
            <a:r>
              <a:rPr lang="en-US" sz="1800" dirty="0">
                <a:solidFill>
                  <a:schemeClr val="tx1">
                    <a:lumMod val="95000"/>
                  </a:schemeClr>
                </a:solidFill>
                <a:latin typeface="Verdana" panose="020B0604030504040204" pitchFamily="34" charset="0"/>
                <a:ea typeface="Verdana" panose="020B0604030504040204" pitchFamily="34" charset="0"/>
              </a:rPr>
              <a:t>(Romans 10:10; Matthew 10:32-33)</a:t>
            </a:r>
          </a:p>
          <a:p>
            <a:pPr marL="0" indent="0">
              <a:spcBef>
                <a:spcPts val="0"/>
              </a:spcBef>
              <a:spcAft>
                <a:spcPts val="450"/>
              </a:spcAft>
              <a:buNone/>
            </a:pPr>
            <a:endParaRPr lang="en-US" dirty="0">
              <a:solidFill>
                <a:schemeClr val="tx1">
                  <a:lumMod val="95000"/>
                </a:schemeClr>
              </a:solidFill>
              <a:latin typeface="Verdana" panose="020B0604030504040204" pitchFamily="34" charset="0"/>
              <a:ea typeface="Verdana" panose="020B0604030504040204" pitchFamily="34" charset="0"/>
            </a:endParaRPr>
          </a:p>
          <a:p>
            <a:pPr marL="192881">
              <a:spcBef>
                <a:spcPts val="0"/>
              </a:spcBef>
              <a:spcAft>
                <a:spcPts val="450"/>
              </a:spcAft>
            </a:pPr>
            <a:r>
              <a:rPr lang="en-US" dirty="0">
                <a:solidFill>
                  <a:schemeClr val="tx1">
                    <a:lumMod val="95000"/>
                  </a:schemeClr>
                </a:solidFill>
                <a:latin typeface="Verdana" panose="020B0604030504040204" pitchFamily="34" charset="0"/>
                <a:ea typeface="Verdana" panose="020B0604030504040204" pitchFamily="34" charset="0"/>
              </a:rPr>
              <a:t>Be Baptized </a:t>
            </a:r>
            <a:r>
              <a:rPr lang="en-US" sz="1800" dirty="0">
                <a:solidFill>
                  <a:schemeClr val="tx1">
                    <a:lumMod val="95000"/>
                  </a:schemeClr>
                </a:solidFill>
                <a:latin typeface="Verdana" panose="020B0604030504040204" pitchFamily="34" charset="0"/>
                <a:ea typeface="Verdana" panose="020B0604030504040204" pitchFamily="34" charset="0"/>
              </a:rPr>
              <a:t>(Galatians 3:26-27; Romans 6:3-4; Mark 16:16;</a:t>
            </a:r>
            <a:br>
              <a:rPr lang="en-US" sz="1800" dirty="0">
                <a:solidFill>
                  <a:schemeClr val="tx1">
                    <a:lumMod val="95000"/>
                  </a:schemeClr>
                </a:solidFill>
                <a:latin typeface="Verdana" panose="020B0604030504040204" pitchFamily="34" charset="0"/>
                <a:ea typeface="Verdana" panose="020B0604030504040204" pitchFamily="34" charset="0"/>
              </a:rPr>
            </a:br>
            <a:r>
              <a:rPr lang="en-US" sz="1800" dirty="0">
                <a:solidFill>
                  <a:schemeClr val="tx1">
                    <a:lumMod val="95000"/>
                  </a:schemeClr>
                </a:solidFill>
                <a:latin typeface="Verdana" panose="020B0604030504040204" pitchFamily="34" charset="0"/>
                <a:ea typeface="Verdana" panose="020B0604030504040204" pitchFamily="34" charset="0"/>
              </a:rPr>
              <a:t>Acts 2:38)</a:t>
            </a:r>
          </a:p>
          <a:p>
            <a:pPr marL="0" indent="0">
              <a:spcBef>
                <a:spcPts val="0"/>
              </a:spcBef>
              <a:spcAft>
                <a:spcPts val="450"/>
              </a:spcAft>
              <a:buNone/>
            </a:pPr>
            <a:endParaRPr lang="en-US" dirty="0">
              <a:solidFill>
                <a:schemeClr val="tx1">
                  <a:lumMod val="95000"/>
                </a:schemeClr>
              </a:solidFill>
              <a:latin typeface="Verdana" panose="020B0604030504040204" pitchFamily="34" charset="0"/>
              <a:ea typeface="Verdana" panose="020B0604030504040204" pitchFamily="34" charset="0"/>
            </a:endParaRPr>
          </a:p>
          <a:p>
            <a:pPr marL="192881">
              <a:spcBef>
                <a:spcPts val="0"/>
              </a:spcBef>
              <a:spcAft>
                <a:spcPts val="450"/>
              </a:spcAft>
            </a:pPr>
            <a:r>
              <a:rPr lang="en-US" dirty="0">
                <a:solidFill>
                  <a:schemeClr val="tx1">
                    <a:lumMod val="95000"/>
                  </a:schemeClr>
                </a:solidFill>
                <a:latin typeface="Verdana" panose="020B0604030504040204" pitchFamily="34" charset="0"/>
                <a:ea typeface="Verdana" panose="020B0604030504040204" pitchFamily="34" charset="0"/>
              </a:rPr>
              <a:t>Remain Obedient </a:t>
            </a:r>
            <a:r>
              <a:rPr lang="en-US" sz="1800" dirty="0">
                <a:solidFill>
                  <a:schemeClr val="tx1">
                    <a:lumMod val="95000"/>
                  </a:schemeClr>
                </a:solidFill>
                <a:latin typeface="Verdana" panose="020B0604030504040204" pitchFamily="34" charset="0"/>
                <a:ea typeface="Verdana" panose="020B0604030504040204" pitchFamily="34" charset="0"/>
              </a:rPr>
              <a:t>(Matthew 7:21; Revelation 2:10; Hebrews 3:12)</a:t>
            </a:r>
          </a:p>
        </p:txBody>
      </p:sp>
    </p:spTree>
    <p:extLst>
      <p:ext uri="{BB962C8B-B14F-4D97-AF65-F5344CB8AC3E}">
        <p14:creationId xmlns:p14="http://schemas.microsoft.com/office/powerpoint/2010/main" val="401461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54524" y="1959910"/>
            <a:ext cx="8653806" cy="4745915"/>
          </a:xfrm>
        </p:spPr>
        <p:txBody>
          <a:bodyPr wrap="square">
            <a:spAutoFit/>
          </a:bodyPr>
          <a:lstStyle/>
          <a:p>
            <a:pPr marL="0" indent="0" algn="ctr">
              <a:spcBef>
                <a:spcPts val="0"/>
              </a:spcBef>
              <a:buNone/>
            </a:pPr>
            <a:r>
              <a:rPr lang="en-US" sz="2800" dirty="0">
                <a:effectLst/>
                <a:latin typeface="Verdana" panose="020B0604030504040204" pitchFamily="34" charset="0"/>
                <a:ea typeface="Verdana" panose="020B0604030504040204" pitchFamily="34" charset="0"/>
              </a:rPr>
              <a:t>THE CERTAINTY OF HIS COMING</a:t>
            </a:r>
          </a:p>
          <a:p>
            <a:pPr marL="0" indent="0">
              <a:spcBef>
                <a:spcPts val="0"/>
              </a:spcBef>
              <a:buNone/>
            </a:pPr>
            <a:endParaRPr lang="en-US" sz="2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2800" dirty="0">
                <a:latin typeface="Verdana" panose="020B0604030504040204" pitchFamily="34" charset="0"/>
                <a:ea typeface="Verdana" panose="020B0604030504040204" pitchFamily="34" charset="0"/>
                <a:cs typeface="Times New Roman" panose="02020603050405020304" pitchFamily="18" charset="0"/>
              </a:rPr>
              <a:t>Taught by the angels:</a:t>
            </a:r>
          </a:p>
          <a:p>
            <a:pPr marL="0" indent="0">
              <a:spcBef>
                <a:spcPts val="0"/>
              </a:spcBef>
              <a:buNone/>
            </a:pPr>
            <a:endParaRPr lang="en-US" sz="2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2800" i="1" dirty="0">
                <a:effectLst/>
                <a:latin typeface="Verdana" panose="020B0604030504040204" pitchFamily="34" charset="0"/>
                <a:ea typeface="Verdana" panose="020B0604030504040204" pitchFamily="34" charset="0"/>
              </a:rPr>
              <a:t>“And as they were gazing intently into the sky while He was going, behold, two men in white clothing stood beside them. They also said, ‘Men of Galilee, why do you stand looking into the sky? This Jesus, who has been taken up from you into heaven, will come in just the same way as you have watched Him go into heaven.’”</a:t>
            </a:r>
            <a:r>
              <a:rPr lang="en-US" sz="2800" dirty="0">
                <a:latin typeface="Verdana" panose="020B0604030504040204" pitchFamily="34" charset="0"/>
                <a:ea typeface="Verdana" panose="020B0604030504040204" pitchFamily="34" charset="0"/>
              </a:rPr>
              <a:t> (Acts 1:10-11)</a:t>
            </a:r>
            <a:endParaRPr lang="en-US" sz="2800" dirty="0">
              <a:effectLst/>
              <a:latin typeface="Verdana" panose="020B0604030504040204" pitchFamily="34" charset="0"/>
              <a:ea typeface="Verdana" panose="020B0604030504040204" pitchFamily="34" charset="0"/>
            </a:endParaRPr>
          </a:p>
        </p:txBody>
      </p:sp>
      <p:sp>
        <p:nvSpPr>
          <p:cNvPr id="6" name="Title 1">
            <a:extLst>
              <a:ext uri="{FF2B5EF4-FFF2-40B4-BE49-F238E27FC236}">
                <a16:creationId xmlns:a16="http://schemas.microsoft.com/office/drawing/2014/main" id="{F6D1D95E-1AEE-0C41-3323-B0084DD3D8C2}"/>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930408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97963" y="1875066"/>
            <a:ext cx="8757501" cy="4955203"/>
          </a:xfrm>
        </p:spPr>
        <p:txBody>
          <a:bodyPr wrap="square">
            <a:spAutoFit/>
          </a:bodyPr>
          <a:lstStyle/>
          <a:p>
            <a:pPr marL="0" indent="0" algn="ctr">
              <a:lnSpc>
                <a:spcPct val="100000"/>
              </a:lnSpc>
              <a:spcBef>
                <a:spcPts val="0"/>
              </a:spcBef>
              <a:buNone/>
            </a:pPr>
            <a:r>
              <a:rPr lang="en-US" sz="2800" dirty="0">
                <a:effectLst/>
                <a:latin typeface="Verdana" panose="020B0604030504040204" pitchFamily="34" charset="0"/>
                <a:ea typeface="Verdana" panose="020B0604030504040204" pitchFamily="34" charset="0"/>
              </a:rPr>
              <a:t>THE CERTAINTY OF HIS COMING</a:t>
            </a:r>
            <a:endParaRPr lang="en-US" sz="2800" dirty="0">
              <a:latin typeface="Verdana" panose="020B0604030504040204" pitchFamily="34" charset="0"/>
              <a:ea typeface="Verdana" panose="020B0604030504040204" pitchFamily="34" charset="0"/>
              <a:cs typeface="Times New Roman" panose="02020603050405020304" pitchFamily="18" charset="0"/>
            </a:endParaRPr>
          </a:p>
          <a:p>
            <a:pPr marL="0" indent="0">
              <a:lnSpc>
                <a:spcPct val="100000"/>
              </a:lnSpc>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Taught by James:</a:t>
            </a:r>
          </a:p>
          <a:p>
            <a:pPr marL="0" indent="0">
              <a:lnSpc>
                <a:spcPct val="100000"/>
              </a:lnSpc>
              <a:spcBef>
                <a:spcPts val="0"/>
              </a:spcBef>
              <a:buNone/>
            </a:pPr>
            <a:r>
              <a:rPr lang="en-US" i="1" dirty="0">
                <a:effectLst/>
                <a:latin typeface="Verdana" panose="020B0604030504040204" pitchFamily="34" charset="0"/>
                <a:ea typeface="Verdana" panose="020B0604030504040204" pitchFamily="34" charset="0"/>
              </a:rPr>
              <a:t>“Therefore be patient, brethren, until the coming of the Lord. The farmer waits for the precious produce of the soil, being patient about it, until it gets the early and late rains</a:t>
            </a:r>
            <a:r>
              <a:rPr lang="en-US" i="1" dirty="0">
                <a:latin typeface="Verdana" panose="020B0604030504040204" pitchFamily="34" charset="0"/>
                <a:ea typeface="Verdana" panose="020B0604030504040204" pitchFamily="34" charset="0"/>
              </a:rPr>
              <a:t>. You too be patient; strengthen your hearts, for the coming of the Lord is near.” </a:t>
            </a:r>
            <a:r>
              <a:rPr lang="en-US" dirty="0">
                <a:latin typeface="Verdana" panose="020B0604030504040204" pitchFamily="34" charset="0"/>
                <a:ea typeface="Verdana" panose="020B0604030504040204" pitchFamily="34" charset="0"/>
              </a:rPr>
              <a:t>(James 5:7-8) </a:t>
            </a:r>
            <a:endParaRPr lang="en-US" dirty="0">
              <a:effectLst/>
              <a:latin typeface="Verdana" panose="020B0604030504040204" pitchFamily="34" charset="0"/>
              <a:ea typeface="Verdana" panose="020B0604030504040204" pitchFamily="34" charset="0"/>
            </a:endParaRPr>
          </a:p>
          <a:p>
            <a:pPr marL="0" indent="0">
              <a:lnSpc>
                <a:spcPct val="100000"/>
              </a:lnSpc>
              <a:spcBef>
                <a:spcPts val="0"/>
              </a:spcBef>
              <a:buNone/>
            </a:pPr>
            <a:endParaRPr lang="en-US" dirty="0">
              <a:latin typeface="Verdana" panose="020B0604030504040204" pitchFamily="34" charset="0"/>
              <a:ea typeface="Verdana" panose="020B0604030504040204" pitchFamily="34" charset="0"/>
              <a:cs typeface="Times New Roman" panose="02020603050405020304" pitchFamily="18" charset="0"/>
            </a:endParaRPr>
          </a:p>
          <a:p>
            <a:pPr marL="0" indent="0">
              <a:lnSpc>
                <a:spcPct val="100000"/>
              </a:lnSpc>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Taught by Peter:</a:t>
            </a:r>
          </a:p>
          <a:p>
            <a:pPr marL="0" indent="0">
              <a:lnSpc>
                <a:spcPct val="100000"/>
              </a:lnSpc>
              <a:spcBef>
                <a:spcPts val="0"/>
              </a:spcBef>
              <a:buNone/>
            </a:pPr>
            <a:r>
              <a:rPr lang="en-US" i="1" dirty="0">
                <a:latin typeface="Verdana" panose="020B0604030504040204" pitchFamily="34" charset="0"/>
                <a:ea typeface="Verdana" panose="020B0604030504040204" pitchFamily="34" charset="0"/>
                <a:cs typeface="Times New Roman" panose="02020603050405020304" pitchFamily="18" charset="0"/>
              </a:rPr>
              <a:t>“Therefore, prepare your minds for action, keep sober in spirit, fix your hope completely on the grace to be brought to you at the revelation of Jesus Christ.”</a:t>
            </a:r>
            <a:br>
              <a:rPr lang="en-US" i="1" dirty="0">
                <a:latin typeface="Verdana" panose="020B0604030504040204" pitchFamily="34" charset="0"/>
                <a:ea typeface="Verdana" panose="020B0604030504040204" pitchFamily="34" charset="0"/>
                <a:cs typeface="Times New Roman" panose="02020603050405020304" pitchFamily="18" charset="0"/>
              </a:rPr>
            </a:br>
            <a:r>
              <a:rPr lang="en-US" dirty="0">
                <a:latin typeface="Verdana" panose="020B0604030504040204" pitchFamily="34" charset="0"/>
                <a:ea typeface="Verdana" panose="020B0604030504040204" pitchFamily="34" charset="0"/>
                <a:cs typeface="Times New Roman" panose="02020603050405020304" pitchFamily="18" charset="0"/>
              </a:rPr>
              <a:t>(1 Peter 1:13)</a:t>
            </a:r>
          </a:p>
        </p:txBody>
      </p:sp>
      <p:sp>
        <p:nvSpPr>
          <p:cNvPr id="6" name="Title 1">
            <a:extLst>
              <a:ext uri="{FF2B5EF4-FFF2-40B4-BE49-F238E27FC236}">
                <a16:creationId xmlns:a16="http://schemas.microsoft.com/office/drawing/2014/main" id="{FC61762A-DD56-70C5-1673-57DBBC3252F3}"/>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245189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36303" y="1941055"/>
            <a:ext cx="7675350" cy="4745915"/>
          </a:xfrm>
        </p:spPr>
        <p:txBody>
          <a:bodyPr>
            <a:spAutoFit/>
          </a:bodyPr>
          <a:lstStyle/>
          <a:p>
            <a:pPr marL="0" indent="0" algn="ctr">
              <a:spcBef>
                <a:spcPts val="0"/>
              </a:spcBef>
              <a:buNone/>
            </a:pPr>
            <a:r>
              <a:rPr lang="en-US" sz="2800" dirty="0">
                <a:effectLst/>
                <a:latin typeface="Verdana" panose="020B0604030504040204" pitchFamily="34" charset="0"/>
                <a:ea typeface="Times New Roman" panose="02020603050405020304" pitchFamily="18" charset="0"/>
              </a:rPr>
              <a:t>THE CERTAINTY OF HIS COMING</a:t>
            </a:r>
          </a:p>
          <a:p>
            <a:pPr marL="0" indent="0">
              <a:spcBef>
                <a:spcPts val="0"/>
              </a:spcBef>
              <a:buNone/>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Taught by John:</a:t>
            </a:r>
          </a:p>
          <a:p>
            <a:pPr marL="0" indent="0">
              <a:spcBef>
                <a:spcPts val="0"/>
              </a:spcBef>
              <a:buNone/>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800" i="1" dirty="0">
                <a:effectLst/>
                <a:latin typeface="Verdana" panose="020B0604030504040204" pitchFamily="34" charset="0"/>
                <a:ea typeface="Times New Roman" panose="02020603050405020304" pitchFamily="18" charset="0"/>
              </a:rPr>
              <a:t>“Beloved, now we are children of God, and it has not appeared as yet what we will be. We know that when He appears, we will be like Him, because we will see Him just as He is.” </a:t>
            </a:r>
            <a:r>
              <a:rPr lang="en-US" sz="2800" dirty="0">
                <a:effectLst/>
                <a:latin typeface="Verdana" panose="020B0604030504040204" pitchFamily="34" charset="0"/>
                <a:ea typeface="Times New Roman" panose="02020603050405020304" pitchFamily="18" charset="0"/>
              </a:rPr>
              <a:t>(1 John 3:2)</a:t>
            </a:r>
          </a:p>
          <a:p>
            <a:pPr marL="0" indent="0">
              <a:spcBef>
                <a:spcPts val="0"/>
              </a:spcBef>
              <a:buNone/>
            </a:pPr>
            <a:endParaRPr lang="en-US" sz="2800" i="1" dirty="0">
              <a:effectLst/>
              <a:latin typeface="Verdana" panose="020B0604030504040204" pitchFamily="34" charset="0"/>
              <a:ea typeface="Times New Roman" panose="02020603050405020304" pitchFamily="18" charset="0"/>
            </a:endParaRPr>
          </a:p>
          <a:p>
            <a:pPr marL="0" indent="0">
              <a:spcBef>
                <a:spcPts val="0"/>
              </a:spcBef>
              <a:buNone/>
            </a:pPr>
            <a:r>
              <a:rPr lang="en-US" sz="2800" i="1" dirty="0">
                <a:effectLst/>
                <a:latin typeface="Verdana" panose="020B0604030504040204" pitchFamily="34" charset="0"/>
                <a:ea typeface="Times New Roman" panose="02020603050405020304" pitchFamily="18" charset="0"/>
              </a:rPr>
              <a:t>"Behold, He is coming with the clouds...” </a:t>
            </a:r>
            <a:br>
              <a:rPr lang="en-US" sz="2800" i="1" dirty="0">
                <a:effectLst/>
                <a:latin typeface="Verdana" panose="020B0604030504040204" pitchFamily="34" charset="0"/>
                <a:ea typeface="Times New Roman" panose="02020603050405020304" pitchFamily="18" charset="0"/>
              </a:rPr>
            </a:br>
            <a:r>
              <a:rPr lang="en-US" sz="2800" dirty="0">
                <a:effectLst/>
                <a:latin typeface="Verdana" panose="020B0604030504040204" pitchFamily="34" charset="0"/>
                <a:ea typeface="Times New Roman" panose="02020603050405020304" pitchFamily="18" charset="0"/>
              </a:rPr>
              <a:t>(Revelation 1:7)</a:t>
            </a: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04E36520-77CB-5EDC-43F5-04C93C07BC22}"/>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43393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26243" y="1959909"/>
            <a:ext cx="8719794" cy="4745915"/>
          </a:xfrm>
        </p:spPr>
        <p:txBody>
          <a:bodyPr wrap="square">
            <a:spAutoFit/>
          </a:bodyPr>
          <a:lstStyle/>
          <a:p>
            <a:pPr marL="0" indent="0" algn="ctr">
              <a:spcBef>
                <a:spcPts val="0"/>
              </a:spcBef>
              <a:buNone/>
            </a:pPr>
            <a:r>
              <a:rPr lang="en-US" sz="2800" dirty="0">
                <a:effectLst/>
                <a:latin typeface="Verdana" panose="020B0604030504040204" pitchFamily="34" charset="0"/>
                <a:ea typeface="Times New Roman" panose="02020603050405020304" pitchFamily="18" charset="0"/>
              </a:rPr>
              <a:t>THE CERTAINTY OF HIS COMING</a:t>
            </a:r>
          </a:p>
          <a:p>
            <a:pPr marL="0" indent="0">
              <a:spcBef>
                <a:spcPts val="0"/>
              </a:spcBef>
              <a:buNone/>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800" dirty="0">
                <a:latin typeface="Verdana" panose="020B0604030504040204" pitchFamily="34" charset="0"/>
                <a:ea typeface="Times New Roman" panose="02020603050405020304" pitchFamily="18" charset="0"/>
                <a:cs typeface="Times New Roman" panose="02020603050405020304" pitchFamily="18" charset="0"/>
              </a:rPr>
              <a:t>Taught by Paul:</a:t>
            </a:r>
          </a:p>
          <a:p>
            <a:pPr marL="0" indent="0">
              <a:spcBef>
                <a:spcPts val="0"/>
              </a:spcBef>
              <a:buNone/>
            </a:pPr>
            <a:r>
              <a:rPr lang="en-US" sz="2800" i="1" dirty="0">
                <a:effectLst/>
                <a:latin typeface="Verdana" panose="020B0604030504040204" pitchFamily="34" charset="0"/>
                <a:ea typeface="Times New Roman" panose="02020603050405020304" pitchFamily="18" charset="0"/>
              </a:rPr>
              <a:t>“For our citizenship is in heaven, from which also we eagerly wait for a Savior, the Lord Jesus Christ…”</a:t>
            </a:r>
            <a:r>
              <a:rPr lang="en-US" sz="2800" dirty="0">
                <a:effectLst/>
                <a:latin typeface="Verdana" panose="020B0604030504040204" pitchFamily="34" charset="0"/>
                <a:ea typeface="Times New Roman" panose="02020603050405020304" pitchFamily="18" charset="0"/>
              </a:rPr>
              <a:t> (Philippians 3:20)</a:t>
            </a:r>
          </a:p>
          <a:p>
            <a:pPr marL="0" indent="0">
              <a:spcBef>
                <a:spcPts val="0"/>
              </a:spcBef>
              <a:buNone/>
            </a:pPr>
            <a:endParaRPr lang="en-US" sz="2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2800" i="1" dirty="0">
                <a:latin typeface="Verdana" panose="020B0604030504040204" pitchFamily="34" charset="0"/>
                <a:ea typeface="Verdana" panose="020B0604030504040204" pitchFamily="34" charset="0"/>
              </a:rPr>
              <a:t>“...so that you are not lacking in any gift, awaiting eagerly the revelation of our Lord Jesus Christ, who will also confirm you to the end, blameless in the day of our Lord Jesus Christ.” </a:t>
            </a:r>
            <a:r>
              <a:rPr lang="en-US" sz="2800" dirty="0">
                <a:effectLst/>
                <a:latin typeface="Verdana" panose="020B0604030504040204" pitchFamily="34" charset="0"/>
                <a:ea typeface="Verdana" panose="020B0604030504040204" pitchFamily="34" charset="0"/>
              </a:rPr>
              <a:t>(1 Corinthians 1:7-8)</a:t>
            </a:r>
          </a:p>
        </p:txBody>
      </p:sp>
      <p:sp>
        <p:nvSpPr>
          <p:cNvPr id="6" name="Title 1">
            <a:extLst>
              <a:ext uri="{FF2B5EF4-FFF2-40B4-BE49-F238E27FC236}">
                <a16:creationId xmlns:a16="http://schemas.microsoft.com/office/drawing/2014/main" id="{785327D5-EBF5-DF5B-D96F-49878C6EBDAE}"/>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70944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45097" y="1933015"/>
            <a:ext cx="8700939" cy="4801314"/>
          </a:xfrm>
        </p:spPr>
        <p:txBody>
          <a:bodyPr wrap="square">
            <a:spAutoFit/>
          </a:bodyPr>
          <a:lstStyle/>
          <a:p>
            <a:pPr marL="0" indent="0" algn="ctr">
              <a:spcBef>
                <a:spcPts val="0"/>
              </a:spcBef>
              <a:buNone/>
            </a:pPr>
            <a:r>
              <a:rPr lang="en-US" sz="2800" dirty="0">
                <a:effectLst/>
                <a:latin typeface="Verdana" panose="020B0604030504040204" pitchFamily="34" charset="0"/>
                <a:ea typeface="Times New Roman" panose="02020603050405020304" pitchFamily="18" charset="0"/>
              </a:rPr>
              <a:t>THE CERTAINTY OF HIS COMING</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cs typeface="Times New Roman" panose="02020603050405020304" pitchFamily="18" charset="0"/>
              </a:rPr>
              <a:t>Taught by Paul:</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cs typeface="Times New Roman" panose="02020603050405020304" pitchFamily="18" charset="0"/>
              </a:rPr>
              <a:t>“For as often as you eat this bread and drink the cup, you proclaim the Lord’s death until He comes.” </a:t>
            </a:r>
            <a:br>
              <a:rPr lang="en-US" i="1" dirty="0">
                <a:latin typeface="Verdana" panose="020B0604030504040204" pitchFamily="34" charset="0"/>
                <a:ea typeface="Times New Roman" panose="02020603050405020304" pitchFamily="18" charset="0"/>
                <a:cs typeface="Times New Roman" panose="02020603050405020304" pitchFamily="18" charset="0"/>
              </a:rPr>
            </a:br>
            <a:r>
              <a:rPr lang="en-US" dirty="0">
                <a:latin typeface="Verdana" panose="020B0604030504040204" pitchFamily="34" charset="0"/>
                <a:ea typeface="Times New Roman" panose="02020603050405020304" pitchFamily="18" charset="0"/>
                <a:cs typeface="Times New Roman" panose="02020603050405020304" pitchFamily="18" charset="0"/>
              </a:rPr>
              <a:t>(1 Corinthians 11:26)</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cs typeface="Times New Roman" panose="02020603050405020304" pitchFamily="18" charset="0"/>
              </a:rPr>
              <a:t>Jesus has given us the Lord’s Supper as a weekly reminder that He is coming again!</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cs typeface="Times New Roman" panose="02020603050405020304" pitchFamily="18" charset="0"/>
              </a:rPr>
              <a:t>The Bible assures us that the second coming of Jesus Christ is absolutely certain. So, what does the Bible say about the manner of His coming?</a:t>
            </a:r>
          </a:p>
        </p:txBody>
      </p:sp>
      <p:sp>
        <p:nvSpPr>
          <p:cNvPr id="6" name="Title 1">
            <a:extLst>
              <a:ext uri="{FF2B5EF4-FFF2-40B4-BE49-F238E27FC236}">
                <a16:creationId xmlns:a16="http://schemas.microsoft.com/office/drawing/2014/main" id="{E1BF203A-607E-614A-3834-585732359B4B}"/>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4159738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207390" y="1735048"/>
            <a:ext cx="8738647" cy="5078313"/>
          </a:xfrm>
        </p:spPr>
        <p:txBody>
          <a:bodyPr wrap="square">
            <a:spAutoFit/>
          </a:bodyPr>
          <a:lstStyle/>
          <a:p>
            <a:pPr marL="0" indent="0" algn="ctr">
              <a:spcBef>
                <a:spcPts val="0"/>
              </a:spcBef>
              <a:buNone/>
            </a:pPr>
            <a:r>
              <a:rPr lang="en-US" dirty="0">
                <a:effectLst/>
                <a:latin typeface="Verdana" panose="020B0604030504040204" pitchFamily="34" charset="0"/>
                <a:ea typeface="Times New Roman" panose="02020603050405020304" pitchFamily="18" charset="0"/>
              </a:rPr>
              <a:t>THE MANNER OF HIS COMING</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effectLst/>
                <a:latin typeface="Verdana" panose="020B0604030504040204" pitchFamily="34" charset="0"/>
                <a:ea typeface="Times New Roman" panose="02020603050405020304" pitchFamily="18" charset="0"/>
              </a:rPr>
              <a:t>His coming will be PERSONAL:</a:t>
            </a:r>
          </a:p>
          <a:p>
            <a:pPr marL="0" indent="0">
              <a:spcBef>
                <a:spcPts val="0"/>
              </a:spcBef>
              <a:buNone/>
            </a:pPr>
            <a:endParaRPr lang="en-US" b="1" dirty="0">
              <a:latin typeface="Verdana" panose="020B0604030504040204" pitchFamily="34" charset="0"/>
              <a:ea typeface="Times New Roman" panose="02020603050405020304" pitchFamily="18" charset="0"/>
            </a:endParaRPr>
          </a:p>
          <a:p>
            <a:pPr marL="0" indent="0">
              <a:spcBef>
                <a:spcPts val="0"/>
              </a:spcBef>
              <a:buNone/>
            </a:pPr>
            <a:r>
              <a:rPr lang="en-US" i="1" dirty="0">
                <a:effectLst/>
                <a:latin typeface="Verdana" panose="020B0604030504040204" pitchFamily="34" charset="0"/>
                <a:ea typeface="Times New Roman" panose="02020603050405020304" pitchFamily="18" charset="0"/>
              </a:rPr>
              <a:t>“This Jesus, who has been taken up from you into heaven, will come in just the same way as you have watched Him go into heaven.”</a:t>
            </a:r>
            <a:r>
              <a:rPr lang="en-US" dirty="0">
                <a:effectLst/>
                <a:latin typeface="Verdana" panose="020B0604030504040204" pitchFamily="34" charset="0"/>
                <a:ea typeface="Times New Roman" panose="02020603050405020304" pitchFamily="18" charset="0"/>
              </a:rPr>
              <a:t> (Acts 1:11)</a:t>
            </a:r>
            <a:endParaRPr lang="en-US" dirty="0">
              <a:effectLst/>
              <a:latin typeface="Times New Roman" panose="02020603050405020304" pitchFamily="18" charset="0"/>
              <a:ea typeface="Times New Roman" panose="02020603050405020304" pitchFamily="18" charset="0"/>
            </a:endParaRP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dirty="0">
                <a:latin typeface="Verdana" panose="020B0604030504040204" pitchFamily="34" charset="0"/>
                <a:ea typeface="Times New Roman" panose="02020603050405020304" pitchFamily="18" charset="0"/>
                <a:cs typeface="Times New Roman" panose="02020603050405020304" pitchFamily="18" charset="0"/>
              </a:rPr>
              <a:t>He will appear in a GLORIFIED body:</a:t>
            </a:r>
          </a:p>
          <a:p>
            <a:pPr marL="0" indent="0">
              <a:spcBef>
                <a:spcPts val="0"/>
              </a:spcBef>
              <a:buNone/>
            </a:pPr>
            <a:endParaRPr lang="en-US"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i="1" dirty="0">
                <a:latin typeface="Verdana" panose="020B0604030504040204" pitchFamily="34" charset="0"/>
                <a:ea typeface="Times New Roman" panose="02020603050405020304" pitchFamily="18" charset="0"/>
                <a:cs typeface="Times New Roman" panose="02020603050405020304" pitchFamily="18" charset="0"/>
              </a:rPr>
              <a:t>“Beloved, now we are children of God, and it has not appeared as yet what we will be. We know that when He appears, we will be like Him, because we will see Him just as He is.” </a:t>
            </a:r>
            <a:r>
              <a:rPr lang="en-US" dirty="0">
                <a:latin typeface="Verdana" panose="020B0604030504040204" pitchFamily="34" charset="0"/>
                <a:ea typeface="Times New Roman" panose="02020603050405020304" pitchFamily="18" charset="0"/>
                <a:cs typeface="Times New Roman" panose="02020603050405020304" pitchFamily="18" charset="0"/>
              </a:rPr>
              <a:t>(1 John 3:2) (cf. 1 Corinthians 15:35ff)</a:t>
            </a:r>
          </a:p>
        </p:txBody>
      </p:sp>
      <p:sp>
        <p:nvSpPr>
          <p:cNvPr id="6" name="Title 1">
            <a:extLst>
              <a:ext uri="{FF2B5EF4-FFF2-40B4-BE49-F238E27FC236}">
                <a16:creationId xmlns:a16="http://schemas.microsoft.com/office/drawing/2014/main" id="{2EBD99E8-7DF5-6839-EE1D-A406CC79D651}"/>
              </a:ext>
            </a:extLst>
          </p:cNvPr>
          <p:cNvSpPr>
            <a:spLocks noGrp="1"/>
          </p:cNvSpPr>
          <p:nvPr>
            <p:ph type="title"/>
          </p:nvPr>
        </p:nvSpPr>
        <p:spPr>
          <a:xfrm>
            <a:off x="628650" y="1060972"/>
            <a:ext cx="7886700" cy="646331"/>
          </a:xfrm>
        </p:spPr>
        <p:txBody>
          <a:bodyPr>
            <a:spAutoFit/>
          </a:bodyPr>
          <a:lstStyle/>
          <a:p>
            <a:pPr algn="ctr"/>
            <a:r>
              <a:rPr lang="en-US" sz="4000" b="1" dirty="0">
                <a:latin typeface="Verdana" panose="020B0604030504040204" pitchFamily="34" charset="0"/>
                <a:ea typeface="Verdana" panose="020B0604030504040204" pitchFamily="34" charset="0"/>
              </a:rPr>
              <a:t>THE SECOND COMING</a:t>
            </a:r>
          </a:p>
        </p:txBody>
      </p:sp>
    </p:spTree>
    <p:extLst>
      <p:ext uri="{BB962C8B-B14F-4D97-AF65-F5344CB8AC3E}">
        <p14:creationId xmlns:p14="http://schemas.microsoft.com/office/powerpoint/2010/main" val="1309942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2169</TotalTime>
  <Words>3231</Words>
  <Application>Microsoft Office PowerPoint</Application>
  <PresentationFormat>On-screen Show (4:3)</PresentationFormat>
  <Paragraphs>244</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Corbel</vt:lpstr>
      <vt:lpstr>Times New Roman</vt:lpstr>
      <vt:lpstr>Verdana</vt:lpstr>
      <vt:lpstr>Depth</vt:lpstr>
      <vt:lpstr>THE SECOND COMING OF JESUS CHRIST</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THE SECOND COMING</vt:lpstr>
      <vt:lpstr>HOW TO OBEY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Second Coming Of Jesus Christ</dc:title>
  <dc:creator>Randy Childs</dc:creator>
  <cp:lastModifiedBy>Richard Lidh</cp:lastModifiedBy>
  <cp:revision>12</cp:revision>
  <cp:lastPrinted>2023-02-26T05:18:05Z</cp:lastPrinted>
  <dcterms:created xsi:type="dcterms:W3CDTF">2022-12-29T21:15:49Z</dcterms:created>
  <dcterms:modified xsi:type="dcterms:W3CDTF">2023-02-26T05:18:28Z</dcterms:modified>
</cp:coreProperties>
</file>